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70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3" r:id="rId17"/>
    <p:sldId id="274" r:id="rId18"/>
    <p:sldId id="275" r:id="rId19"/>
    <p:sldId id="277" r:id="rId20"/>
    <p:sldId id="278" r:id="rId21"/>
    <p:sldId id="279" r:id="rId22"/>
    <p:sldId id="280" r:id="rId23"/>
    <p:sldId id="281" r:id="rId24"/>
    <p:sldId id="284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5659" autoAdjust="0"/>
    <p:restoredTop sz="94660"/>
  </p:normalViewPr>
  <p:slideViewPr>
    <p:cSldViewPr>
      <p:cViewPr>
        <p:scale>
          <a:sx n="120" d="100"/>
          <a:sy n="120" d="100"/>
        </p:scale>
        <p:origin x="-1290" y="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7" Type="http://schemas.openxmlformats.org/officeDocument/2006/relationships/slide" Target="slide1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5" Type="http://schemas.openxmlformats.org/officeDocument/2006/relationships/slide" Target="slide16.xml"/><Relationship Id="rId4" Type="http://schemas.openxmlformats.org/officeDocument/2006/relationships/slide" Target="slide1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yadi.sk/i/jW-0k94ZrWEQtg" TargetMode="External"/><Relationship Id="rId13" Type="http://schemas.openxmlformats.org/officeDocument/2006/relationships/hyperlink" Target="https://yadi.sk/i/0oG6zumqMEIZDQ" TargetMode="External"/><Relationship Id="rId18" Type="http://schemas.openxmlformats.org/officeDocument/2006/relationships/hyperlink" Target="https://yadi.sk/i/dyfSVhHCnDR36w" TargetMode="External"/><Relationship Id="rId3" Type="http://schemas.openxmlformats.org/officeDocument/2006/relationships/hyperlink" Target="&#1055;&#1056;&#1048;&#1051;&#1054;&#1046;&#1045;&#1053;&#1048;&#1045;%201.docx" TargetMode="External"/><Relationship Id="rId21" Type="http://schemas.openxmlformats.org/officeDocument/2006/relationships/hyperlink" Target="https://yadi.sk/i/sD3sIzfYULdq-A" TargetMode="External"/><Relationship Id="rId7" Type="http://schemas.openxmlformats.org/officeDocument/2006/relationships/image" Target="../media/image1.jpeg"/><Relationship Id="rId12" Type="http://schemas.openxmlformats.org/officeDocument/2006/relationships/hyperlink" Target="https://yadi.sk/i/nZRTKbOKfXXsBQ" TargetMode="External"/><Relationship Id="rId17" Type="http://schemas.openxmlformats.org/officeDocument/2006/relationships/hyperlink" Target="https://yadi.sk/i/iGFJ27w6j1-VCg" TargetMode="External"/><Relationship Id="rId2" Type="http://schemas.openxmlformats.org/officeDocument/2006/relationships/hyperlink" Target="videoplayback.mp4" TargetMode="External"/><Relationship Id="rId16" Type="http://schemas.openxmlformats.org/officeDocument/2006/relationships/hyperlink" Target="https://yadi.sk/i/VzTPWPAdudGybw" TargetMode="External"/><Relationship Id="rId20" Type="http://schemas.openxmlformats.org/officeDocument/2006/relationships/hyperlink" Target="https://yadi.sk/i/NUX4V5WlO8OVPQ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&#1055;&#1088;&#1072;&#1074;&#1080;&#1083;&#1072;%20&#1073;&#1077;&#1079;&#1086;&#1087;&#1072;&#1089;&#1085;&#1086;&#1089;&#1090;&#1080;%20-%20&#1086;&#1076;&#1080;&#1085;%20&#1076;&#1086;&#1084;&#1072;.%20&#1056;&#1072;&#1079;&#1074;&#1080;&#1074;&#1072;&#1102;&#1097;&#1080;&#1081;%20&#1084;&#1091;&#1083;&#1100;&#1090;&#1092;&#1080;&#1083;&#1100;&#1084;..mp4" TargetMode="External"/><Relationship Id="rId11" Type="http://schemas.openxmlformats.org/officeDocument/2006/relationships/hyperlink" Target="https://yadi.sk/i/BXZgnDErhqB8FQ" TargetMode="External"/><Relationship Id="rId5" Type="http://schemas.openxmlformats.org/officeDocument/2006/relationships/hyperlink" Target="../&#1044;&#1051;&#1071;%20&#1056;&#1054;&#1044;&#1048;&#1058;&#1045;&#1051;&#1045;&#1049;/&#1040;&#1085;&#1082;&#1077;&#1090;&#1072;_&#1041;&#1077;&#1079;&#1086;&#1087;&#1072;&#1089;&#1085;&#1086;&#1089;&#1090;&#1100;%20&#1085;&#1072;%20&#1082;&#1091;&#1093;&#1085;&#1077;..docx" TargetMode="External"/><Relationship Id="rId15" Type="http://schemas.openxmlformats.org/officeDocument/2006/relationships/hyperlink" Target="https://yadi.sk/i/_KdzG8kIU-fUtw" TargetMode="External"/><Relationship Id="rId10" Type="http://schemas.openxmlformats.org/officeDocument/2006/relationships/hyperlink" Target="https://yadi.sk/i/6nQGqGYq-DzdMA" TargetMode="External"/><Relationship Id="rId19" Type="http://schemas.openxmlformats.org/officeDocument/2006/relationships/hyperlink" Target="https://yadi.sk/i/X6wE5PEG7wnkSw" TargetMode="External"/><Relationship Id="rId4" Type="http://schemas.openxmlformats.org/officeDocument/2006/relationships/hyperlink" Target="../&#1044;&#1051;&#1071;%20&#1056;&#1054;&#1044;&#1048;&#1058;&#1045;&#1051;&#1045;&#1049;/&#1040;&#1085;&#1082;&#1077;&#1090;&#1072;_&#1041;&#1077;&#1079;&#1086;&#1087;&#1072;&#1089;&#1085;&#1086;&#1089;&#1090;&#1100;%20&#1078;&#1080;&#1083;&#1086;&#1081;%20&#1082;&#1086;&#1084;&#1085;&#1072;&#1090;&#1099;..docx" TargetMode="External"/><Relationship Id="rId9" Type="http://schemas.openxmlformats.org/officeDocument/2006/relationships/hyperlink" Target="https://yadi.sk/i/hQzzNw2wSuzgog" TargetMode="External"/><Relationship Id="rId14" Type="http://schemas.openxmlformats.org/officeDocument/2006/relationships/hyperlink" Target="https://yadi.sk/i/8c6ocow2ldB5DA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yadi.sk/i/sD3sIzfYULdq-A" TargetMode="External"/><Relationship Id="rId3" Type="http://schemas.openxmlformats.org/officeDocument/2006/relationships/hyperlink" Target="&#1055;&#1056;&#1048;&#1051;&#1054;&#1046;&#1045;&#1053;&#1048;&#1045;%201.docx" TargetMode="External"/><Relationship Id="rId7" Type="http://schemas.openxmlformats.org/officeDocument/2006/relationships/image" Target="../media/image1.jpeg"/><Relationship Id="rId2" Type="http://schemas.openxmlformats.org/officeDocument/2006/relationships/hyperlink" Target="videoplayback.mp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&#1055;&#1088;&#1072;&#1074;&#1080;&#1083;&#1072;%20&#1073;&#1077;&#1079;&#1086;&#1087;&#1072;&#1089;&#1085;&#1086;&#1089;&#1090;&#1080;%20-%20&#1086;&#1076;&#1080;&#1085;%20&#1076;&#1086;&#1084;&#1072;.%20&#1056;&#1072;&#1079;&#1074;&#1080;&#1074;&#1072;&#1102;&#1097;&#1080;&#1081;%20&#1084;&#1091;&#1083;&#1100;&#1090;&#1092;&#1080;&#1083;&#1100;&#1084;..mp4" TargetMode="External"/><Relationship Id="rId5" Type="http://schemas.openxmlformats.org/officeDocument/2006/relationships/hyperlink" Target="../&#1044;&#1051;&#1071;%20&#1056;&#1054;&#1044;&#1048;&#1058;&#1045;&#1051;&#1045;&#1049;/&#1040;&#1085;&#1082;&#1077;&#1090;&#1072;_&#1041;&#1077;&#1079;&#1086;&#1087;&#1072;&#1089;&#1085;&#1086;&#1089;&#1090;&#1100;%20&#1085;&#1072;%20&#1082;&#1091;&#1093;&#1085;&#1077;..docx" TargetMode="External"/><Relationship Id="rId4" Type="http://schemas.openxmlformats.org/officeDocument/2006/relationships/hyperlink" Target="../&#1044;&#1051;&#1071;%20&#1056;&#1054;&#1044;&#1048;&#1058;&#1045;&#1051;&#1045;&#1049;/&#1040;&#1085;&#1082;&#1077;&#1090;&#1072;_&#1041;&#1077;&#1079;&#1086;&#1087;&#1072;&#1089;&#1085;&#1086;&#1089;&#1090;&#1100;%20&#1078;&#1080;&#1083;&#1086;&#1081;%20&#1082;&#1086;&#1084;&#1085;&#1072;&#1090;&#1099;..docx" TargetMode="External"/><Relationship Id="rId9" Type="http://schemas.openxmlformats.org/officeDocument/2006/relationships/slide" Target="slid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&#1044;&#1077;&#1090;.&#1080;&#1089;&#1089;._&#1055;&#1088;&#1072;&#1074;&#1080;&#1083;&#1072;%20&#1073;&#1077;&#1079;&#1086;&#1087;&#1072;&#1089;&#1085;&#1086;&#1089;&#1090;&#1080;%20&#1074;%20&#1076;.&#1089;..pptx" TargetMode="External"/><Relationship Id="rId7" Type="http://schemas.openxmlformats.org/officeDocument/2006/relationships/slide" Target="slide12.xml"/><Relationship Id="rId2" Type="http://schemas.openxmlformats.org/officeDocument/2006/relationships/hyperlink" Target="&#1044;&#1077;&#1090;&#1089;&#1082;&#1086;&#1077;%20&#1080;&#1089;&#1089;&#1083;&#1077;&#1076;&#1086;&#1074;&#1072;&#1085;&#1080;&#1077;%20&#1054;&#1087;&#1072;&#1089;&#1085;&#1099;&#1077;%20&#1087;&#1088;&#1077;&#1076;&#1084;&#1077;&#1090;&#1099;%20&#1076;&#1086;&#1084;&#1072;.pp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adi.sk/i/Uuj7_SUMCjwA6g" TargetMode="External"/><Relationship Id="rId5" Type="http://schemas.openxmlformats.org/officeDocument/2006/relationships/image" Target="../media/image1.jpeg"/><Relationship Id="rId4" Type="http://schemas.openxmlformats.org/officeDocument/2006/relationships/hyperlink" Target="../&#1044;&#1051;&#1071;%20&#1056;&#1054;&#1044;&#1048;&#1058;&#1045;&#1051;&#1045;&#1049;/&#1082;&#1086;&#1085;&#1089;&#1091;&#1083;&#1100;&#1090;&#1072;&#1094;&#1080;&#1103;%20&#1076;&#1083;&#1103;%20&#1088;&#1086;&#1076;&#1080;&#1090;&#1077;&#1083;&#1077;&#1081;.docx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../&#1044;&#1048;&#1044;&#1040;&#1050;&#1058;&#1048;&#1063;&#1045;&#1057;&#1050;&#1048;&#1049;%20&#1052;&#1040;&#1058;&#1045;&#1056;/&#1057;&#1086;&#1073;&#1077;&#1088;&#1080;%20&#1082;&#1072;&#1088;&#1090;&#1080;&#1085;&#1082;&#1091;%20&#1087;&#1086;&#1089;&#1086;&#1073;&#1080;&#1077;.docx" TargetMode="External"/><Relationship Id="rId13" Type="http://schemas.openxmlformats.org/officeDocument/2006/relationships/image" Target="../media/image1.jpeg"/><Relationship Id="rId18" Type="http://schemas.openxmlformats.org/officeDocument/2006/relationships/hyperlink" Target="https://yadi.sk/i/kyOeokhGes1xBw" TargetMode="External"/><Relationship Id="rId3" Type="http://schemas.openxmlformats.org/officeDocument/2006/relationships/hyperlink" Target="../&#1044;&#1048;&#1044;&#1040;&#1050;&#1058;&#1048;&#1063;&#1045;&#1057;&#1050;&#1048;&#1049;%20&#1052;&#1040;&#1058;&#1045;&#1056;/&#1054;&#1087;&#1072;&#1089;&#1085;&#1099;&#1077;%20&#1089;&#1080;&#1090;&#1091;&#1072;&#1094;&#1080;&#1080;%20&#1076;&#1086;&#1084;&#1072;%20&#1080;&#1075;&#1088;&#1072;.pptx" TargetMode="External"/><Relationship Id="rId21" Type="http://schemas.openxmlformats.org/officeDocument/2006/relationships/hyperlink" Target="https://yadi.sk/i/Z56hzGvQFwMJ1Q" TargetMode="External"/><Relationship Id="rId7" Type="http://schemas.openxmlformats.org/officeDocument/2006/relationships/hyperlink" Target="&#1050;&#1044;&#1056;_%20&#1087;&#1086;&#1089;&#1086;&#1073;&#1080;&#1077;%20&#1057;&#1086;&#1073;&#1077;&#1088;&#1080;%20&#1082;&#1072;&#1088;&#1090;&#1080;&#1085;&#1082;&#1091;.docx" TargetMode="External"/><Relationship Id="rId12" Type="http://schemas.openxmlformats.org/officeDocument/2006/relationships/hyperlink" Target="&#1040;&#1083;&#1100;&#1073;&#1086;&#1084;%20&#1079;&#1072;&#1075;&#1072;&#1076;&#1086;&#1082;.pptx" TargetMode="External"/><Relationship Id="rId17" Type="http://schemas.openxmlformats.org/officeDocument/2006/relationships/hyperlink" Target="https://yadi.sk/i/we6svalQNa9VDQ" TargetMode="External"/><Relationship Id="rId2" Type="http://schemas.openxmlformats.org/officeDocument/2006/relationships/hyperlink" Target="../&#1044;&#1048;&#1044;&#1040;&#1050;&#1058;&#1048;&#1063;&#1045;&#1057;&#1050;&#1048;&#1049;%20&#1052;&#1040;&#1058;&#1045;&#1056;/&#1043;&#1076;&#1077;%20&#1087;&#1088;&#1103;&#1095;&#1077;&#1090;&#1089;&#1103;%20&#1086;&#1087;&#1072;&#1089;&#1085;&#1086;&#1089;&#1090;&#1100;%20&#1080;&#1075;&#1088;&#1072;.docx" TargetMode="External"/><Relationship Id="rId16" Type="http://schemas.openxmlformats.org/officeDocument/2006/relationships/hyperlink" Target="https://yadi.sk/i/3_ZYZBMYq0R2cQ" TargetMode="External"/><Relationship Id="rId20" Type="http://schemas.openxmlformats.org/officeDocument/2006/relationships/hyperlink" Target="https://yadi.sk/d/bV9RTCJ-lBLjm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../&#1044;&#1048;&#1044;&#1040;&#1050;&#1058;&#1048;&#1063;&#1045;&#1057;&#1050;&#1048;&#1049;%20&#1052;&#1040;&#1058;&#1045;&#1056;/&#1054;&#1087;&#1072;&#1089;&#1085;&#1099;&#1077;%20&#1087;&#1088;&#1077;&#1076;&#1084;&#1077;&#1090;&#1099;%20&#1079;&#1072;&#1076;&#1072;&#1085;&#1080;&#1077;.docx" TargetMode="External"/><Relationship Id="rId11" Type="http://schemas.openxmlformats.org/officeDocument/2006/relationships/hyperlink" Target="&#1050;&#1044;&#1056;_%20&#1040;&#1083;&#1100;&#1073;&#1086;&#1084;%20%20&#1044;&#1086;&#1084;&#1072;%20&#1084;&#1086;&#1078;&#1077;&#1090;%20&#1073;&#1099;&#1090;&#1100;%20&#1086;&#1087;&#1072;&#1089;&#1085;&#1086;%20&#1087;&#1086;&#1089;&#1086;&#1073;&#1080;&#1077;.pptx" TargetMode="External"/><Relationship Id="rId24" Type="http://schemas.openxmlformats.org/officeDocument/2006/relationships/hyperlink" Target="https://yadi.sk/i/F27nyGwADmorRw" TargetMode="External"/><Relationship Id="rId5" Type="http://schemas.openxmlformats.org/officeDocument/2006/relationships/hyperlink" Target="../&#1044;&#1048;&#1044;&#1040;&#1050;&#1058;&#1048;&#1063;&#1045;&#1057;&#1050;&#1048;&#1049;%20&#1052;&#1040;&#1058;&#1045;&#1056;/&#1063;&#1090;&#1086;%20&#1089;&#1085;&#1072;&#1095;&#1072;&#1083;&#1072;,%20&#1095;&#1090;&#1086;%20&#1087;&#1086;&#1090;&#1086;&#1084;%20&#1091;&#1087;&#1088;&#1072;&#1078;&#1085;&#1077;&#1085;&#1080;&#1077;.docx" TargetMode="External"/><Relationship Id="rId15" Type="http://schemas.openxmlformats.org/officeDocument/2006/relationships/hyperlink" Target="https://yadi.sk/d/unYEgRQQFd9HEw" TargetMode="External"/><Relationship Id="rId23" Type="http://schemas.openxmlformats.org/officeDocument/2006/relationships/hyperlink" Target="https://yadi.sk/i/q_PQEqdBlUXdTw" TargetMode="External"/><Relationship Id="rId10" Type="http://schemas.openxmlformats.org/officeDocument/2006/relationships/hyperlink" Target="&#1044;&#1077;&#1090;&#1089;&#1082;&#1086;&#1077;%20&#1080;&#1089;&#1089;&#1083;&#1077;&#1076;&#1086;&#1074;&#1072;&#1085;&#1080;&#1077;%20&#1054;&#1087;&#1072;&#1089;&#1085;&#1099;&#1077;%20&#1087;&#1088;&#1077;&#1076;&#1084;&#1077;&#1090;&#1099;%20&#1076;&#1086;&#1084;&#1072;.ppt" TargetMode="External"/><Relationship Id="rId19" Type="http://schemas.openxmlformats.org/officeDocument/2006/relationships/hyperlink" Target="https://yadi.sk/i/IbJyWDcrQ34PtQ" TargetMode="External"/><Relationship Id="rId4" Type="http://schemas.openxmlformats.org/officeDocument/2006/relationships/hyperlink" Target="../&#1044;&#1048;&#1044;&#1040;&#1050;&#1058;&#1048;&#1063;&#1045;&#1057;&#1050;&#1048;&#1049;%20&#1052;&#1040;&#1058;&#1045;&#1056;/&#1056;&#1072;&#1079;&#1085;&#1080;&#1077;%20&#1089;&#1080;&#1090;&#1091;&#1072;&#1094;&#1080;&#1080;%20&#1074;%20&#1087;&#1086;&#1084;&#1077;&#1097;&#1077;&#1085;&#1080;&#1080;%20&#1091;&#1087;&#1088;&#1072;&#1078;&#1085;&#1077;&#1085;&#1080;&#1077;.docx" TargetMode="External"/><Relationship Id="rId9" Type="http://schemas.openxmlformats.org/officeDocument/2006/relationships/hyperlink" Target="&#1044;&#1077;&#1090;.&#1080;&#1089;&#1089;._&#1055;&#1088;&#1072;&#1074;&#1080;&#1083;&#1072;%20&#1073;&#1077;&#1079;&#1086;&#1087;&#1072;&#1089;&#1085;&#1086;&#1089;&#1090;&#1080;%20&#1074;%20&#1076;.&#1089;..pptx" TargetMode="External"/><Relationship Id="rId14" Type="http://schemas.openxmlformats.org/officeDocument/2006/relationships/hyperlink" Target="https://yadi.sk/i/0kA4Snc4XIkmQA" TargetMode="External"/><Relationship Id="rId22" Type="http://schemas.openxmlformats.org/officeDocument/2006/relationships/hyperlink" Target="https://yadi.sk/i/IhvepTzF8STvQg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../&#1044;&#1048;&#1044;&#1040;&#1050;&#1058;&#1048;&#1063;&#1045;&#1057;&#1050;&#1048;&#1049;%20&#1052;&#1040;&#1058;&#1045;&#1056;/&#1057;&#1086;&#1073;&#1077;&#1088;&#1080;%20&#1082;&#1072;&#1088;&#1090;&#1080;&#1085;&#1082;&#1091;%20&#1087;&#1086;&#1089;&#1086;&#1073;&#1080;&#1077;.docx" TargetMode="External"/><Relationship Id="rId13" Type="http://schemas.openxmlformats.org/officeDocument/2006/relationships/image" Target="../media/image1.jpeg"/><Relationship Id="rId18" Type="http://schemas.openxmlformats.org/officeDocument/2006/relationships/hyperlink" Target="https://yadi.sk/i/wNvWelWN3tZDyw" TargetMode="External"/><Relationship Id="rId3" Type="http://schemas.openxmlformats.org/officeDocument/2006/relationships/hyperlink" Target="../&#1044;&#1048;&#1044;&#1040;&#1050;&#1058;&#1048;&#1063;&#1045;&#1057;&#1050;&#1048;&#1049;%20&#1052;&#1040;&#1058;&#1045;&#1056;/&#1054;&#1087;&#1072;&#1089;&#1085;&#1099;&#1077;%20&#1089;&#1080;&#1090;&#1091;&#1072;&#1094;&#1080;&#1080;%20&#1076;&#1086;&#1084;&#1072;%20&#1080;&#1075;&#1088;&#1072;.pptx" TargetMode="External"/><Relationship Id="rId21" Type="http://schemas.openxmlformats.org/officeDocument/2006/relationships/hyperlink" Target="https://yadi.sk/i/2HmuqBvk58L77w" TargetMode="External"/><Relationship Id="rId7" Type="http://schemas.openxmlformats.org/officeDocument/2006/relationships/hyperlink" Target="&#1050;&#1044;&#1056;_%20&#1087;&#1086;&#1089;&#1086;&#1073;&#1080;&#1077;%20&#1057;&#1086;&#1073;&#1077;&#1088;&#1080;%20&#1082;&#1072;&#1088;&#1090;&#1080;&#1085;&#1082;&#1091;.docx" TargetMode="External"/><Relationship Id="rId12" Type="http://schemas.openxmlformats.org/officeDocument/2006/relationships/hyperlink" Target="&#1040;&#1083;&#1100;&#1073;&#1086;&#1084;%20&#1079;&#1072;&#1075;&#1072;&#1076;&#1086;&#1082;.pptx" TargetMode="External"/><Relationship Id="rId17" Type="http://schemas.openxmlformats.org/officeDocument/2006/relationships/hyperlink" Target="https://yadi.sk/i/vZHnKfGZ0ds3xw" TargetMode="External"/><Relationship Id="rId2" Type="http://schemas.openxmlformats.org/officeDocument/2006/relationships/hyperlink" Target="../&#1044;&#1048;&#1044;&#1040;&#1050;&#1058;&#1048;&#1063;&#1045;&#1057;&#1050;&#1048;&#1049;%20&#1052;&#1040;&#1058;&#1045;&#1056;/&#1043;&#1076;&#1077;%20&#1087;&#1088;&#1103;&#1095;&#1077;&#1090;&#1089;&#1103;%20&#1086;&#1087;&#1072;&#1089;&#1085;&#1086;&#1089;&#1090;&#1100;%20&#1080;&#1075;&#1088;&#1072;.docx" TargetMode="External"/><Relationship Id="rId16" Type="http://schemas.openxmlformats.org/officeDocument/2006/relationships/hyperlink" Target="https://yadi.sk/i/-hPbHCx0HIfTOg" TargetMode="External"/><Relationship Id="rId20" Type="http://schemas.openxmlformats.org/officeDocument/2006/relationships/hyperlink" Target="https://yadi.sk/i/Z56hzGvQFwMJ1Q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../&#1044;&#1048;&#1044;&#1040;&#1050;&#1058;&#1048;&#1063;&#1045;&#1057;&#1050;&#1048;&#1049;%20&#1052;&#1040;&#1058;&#1045;&#1056;/&#1054;&#1087;&#1072;&#1089;&#1085;&#1099;&#1077;%20&#1087;&#1088;&#1077;&#1076;&#1084;&#1077;&#1090;&#1099;%20&#1079;&#1072;&#1076;&#1072;&#1085;&#1080;&#1077;.docx" TargetMode="External"/><Relationship Id="rId11" Type="http://schemas.openxmlformats.org/officeDocument/2006/relationships/hyperlink" Target="&#1050;&#1044;&#1056;_%20&#1040;&#1083;&#1100;&#1073;&#1086;&#1084;%20%20&#1044;&#1086;&#1084;&#1072;%20&#1084;&#1086;&#1078;&#1077;&#1090;%20&#1073;&#1099;&#1090;&#1100;%20&#1086;&#1087;&#1072;&#1089;&#1085;&#1086;%20&#1087;&#1086;&#1089;&#1086;&#1073;&#1080;&#1077;.pptx" TargetMode="External"/><Relationship Id="rId5" Type="http://schemas.openxmlformats.org/officeDocument/2006/relationships/hyperlink" Target="../&#1044;&#1048;&#1044;&#1040;&#1050;&#1058;&#1048;&#1063;&#1045;&#1057;&#1050;&#1048;&#1049;%20&#1052;&#1040;&#1058;&#1045;&#1056;/&#1063;&#1090;&#1086;%20&#1089;&#1085;&#1072;&#1095;&#1072;&#1083;&#1072;,%20&#1095;&#1090;&#1086;%20&#1087;&#1086;&#1090;&#1086;&#1084;%20&#1091;&#1087;&#1088;&#1072;&#1078;&#1085;&#1077;&#1085;&#1080;&#1077;.docx" TargetMode="External"/><Relationship Id="rId15" Type="http://schemas.openxmlformats.org/officeDocument/2006/relationships/hyperlink" Target="https://yadi.sk/i/J9nZd754IN9LBg" TargetMode="External"/><Relationship Id="rId23" Type="http://schemas.openxmlformats.org/officeDocument/2006/relationships/slide" Target="slide12.xml"/><Relationship Id="rId10" Type="http://schemas.openxmlformats.org/officeDocument/2006/relationships/hyperlink" Target="&#1044;&#1077;&#1090;&#1089;&#1082;&#1086;&#1077;%20&#1080;&#1089;&#1089;&#1083;&#1077;&#1076;&#1086;&#1074;&#1072;&#1085;&#1080;&#1077;%20&#1054;&#1087;&#1072;&#1089;&#1085;&#1099;&#1077;%20&#1087;&#1088;&#1077;&#1076;&#1084;&#1077;&#1090;&#1099;%20&#1076;&#1086;&#1084;&#1072;.ppt" TargetMode="External"/><Relationship Id="rId19" Type="http://schemas.openxmlformats.org/officeDocument/2006/relationships/hyperlink" Target="https://yadi.sk/i/3Jdm9Kq4DcW5MA" TargetMode="External"/><Relationship Id="rId4" Type="http://schemas.openxmlformats.org/officeDocument/2006/relationships/hyperlink" Target="../&#1044;&#1048;&#1044;&#1040;&#1050;&#1058;&#1048;&#1063;&#1045;&#1057;&#1050;&#1048;&#1049;%20&#1052;&#1040;&#1058;&#1045;&#1056;/&#1056;&#1072;&#1079;&#1085;&#1080;&#1077;%20&#1089;&#1080;&#1090;&#1091;&#1072;&#1094;&#1080;&#1080;%20&#1074;%20&#1087;&#1086;&#1084;&#1077;&#1097;&#1077;&#1085;&#1080;&#1080;%20&#1091;&#1087;&#1088;&#1072;&#1078;&#1085;&#1077;&#1085;&#1080;&#1077;.docx" TargetMode="External"/><Relationship Id="rId9" Type="http://schemas.openxmlformats.org/officeDocument/2006/relationships/hyperlink" Target="&#1044;&#1077;&#1090;.&#1080;&#1089;&#1089;._&#1055;&#1088;&#1072;&#1074;&#1080;&#1083;&#1072;%20&#1073;&#1077;&#1079;&#1086;&#1087;&#1072;&#1089;&#1085;&#1086;&#1089;&#1090;&#1080;%20&#1074;%20&#1076;.&#1089;..pptx" TargetMode="External"/><Relationship Id="rId14" Type="http://schemas.openxmlformats.org/officeDocument/2006/relationships/hyperlink" Target="https://yadi.sk/i/UUW6qG9snvB-HQ" TargetMode="External"/><Relationship Id="rId22" Type="http://schemas.openxmlformats.org/officeDocument/2006/relationships/hyperlink" Target="https://yadi.sk/i/qY590rMOHbDb4Q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yadi.sk/i/Z56hzGvQFwMJ1Q" TargetMode="External"/><Relationship Id="rId13" Type="http://schemas.openxmlformats.org/officeDocument/2006/relationships/slide" Target="slide12.xml"/><Relationship Id="rId3" Type="http://schemas.openxmlformats.org/officeDocument/2006/relationships/hyperlink" Target="&#1040;&#1083;&#1100;&#1073;&#1086;&#1084;%20&#1074;%20&#1089;&#1090;&#1080;&#1093;&#1072;&#1093;_&#1054;&#1087;&#1072;&#1089;&#1085;&#1086;&#1089;&#1090;&#1100;%20&#1074;&#1086;&#1082;&#1088;&#1091;&#1075;%20&#1085;&#1072;&#1089;.pptx" TargetMode="External"/><Relationship Id="rId7" Type="http://schemas.openxmlformats.org/officeDocument/2006/relationships/image" Target="../media/image1.jpeg"/><Relationship Id="rId12" Type="http://schemas.openxmlformats.org/officeDocument/2006/relationships/hyperlink" Target="https://yadi.sk/i/y8IaJ10fQRXjtQ" TargetMode="External"/><Relationship Id="rId2" Type="http://schemas.openxmlformats.org/officeDocument/2006/relationships/hyperlink" Target="&#1050;&#1044;&#1056;_%20&#1040;&#1083;&#1100;&#1073;&#1086;&#1084;%20%20&#1044;&#1086;&#1084;&#1072;%20&#1084;&#1086;&#1078;&#1077;&#1090;%20&#1073;&#1099;&#1090;&#1100;%20&#1086;&#1087;&#1072;&#1089;&#1085;&#1086;%20&#1087;&#1086;&#1089;&#1086;&#1073;&#1080;&#1077;.ppt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&#1055;&#1056;&#1048;&#1051;&#1054;&#1046;&#1045;&#1053;&#1048;&#1045;%203..docx" TargetMode="External"/><Relationship Id="rId11" Type="http://schemas.openxmlformats.org/officeDocument/2006/relationships/hyperlink" Target="https://yadi.sk/i/F27nyGwADmorRw" TargetMode="External"/><Relationship Id="rId5" Type="http://schemas.openxmlformats.org/officeDocument/2006/relationships/hyperlink" Target="&#1044;&#1077;&#1090;&#1089;&#1082;&#1086;&#1077;%20&#1080;&#1089;&#1089;&#1083;&#1077;&#1076;&#1086;&#1074;&#1072;&#1085;&#1080;&#1077;%20&#1054;&#1087;&#1072;&#1089;&#1085;&#1099;&#1077;%20&#1087;&#1088;&#1077;&#1076;&#1084;&#1077;&#1090;&#1099;%20&#1076;&#1086;&#1084;&#1072;.ppt" TargetMode="External"/><Relationship Id="rId10" Type="http://schemas.openxmlformats.org/officeDocument/2006/relationships/hyperlink" Target="https://yadi.sk/i/q_PQEqdBlUXdTw" TargetMode="External"/><Relationship Id="rId4" Type="http://schemas.openxmlformats.org/officeDocument/2006/relationships/hyperlink" Target="&#1044;&#1077;&#1090;.&#1080;&#1089;&#1089;._&#1055;&#1088;&#1072;&#1074;&#1080;&#1083;&#1072;%20&#1073;&#1077;&#1079;&#1086;&#1087;&#1072;&#1089;&#1085;&#1086;&#1089;&#1090;&#1080;%20&#1074;%20&#1076;.&#1089;..pptx" TargetMode="External"/><Relationship Id="rId9" Type="http://schemas.openxmlformats.org/officeDocument/2006/relationships/hyperlink" Target="https://yadi.sk/i/qY590rMOHbDb4Q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yadi.sk/i/xoJO75S4Cwf9ew" TargetMode="External"/><Relationship Id="rId3" Type="http://schemas.openxmlformats.org/officeDocument/2006/relationships/hyperlink" Target="&#1055;&#1056;&#1048;&#1051;&#1054;&#1046;&#1045;&#1053;&#1048;&#1045;%204.docx" TargetMode="External"/><Relationship Id="rId7" Type="http://schemas.openxmlformats.org/officeDocument/2006/relationships/image" Target="../media/image1.jpeg"/><Relationship Id="rId12" Type="http://schemas.openxmlformats.org/officeDocument/2006/relationships/slide" Target="slide12.xml"/><Relationship Id="rId2" Type="http://schemas.openxmlformats.org/officeDocument/2006/relationships/hyperlink" Target="&#1041;&#1091;&#1082;&#1083;&#1077;&#1090;_&#1055;&#1088;&#1072;&#1074;&#1080;&#1083;&#1072;%20&#1087;&#1086;&#1074;&#1077;&#1076;&#1077;&#1085;&#1080;&#1103;%20&#1074;%20&#1075;&#1088;&#1091;&#1087;&#1087;&#1077;.pub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../&#1044;&#1051;&#1071;%20&#1056;&#1054;&#1044;&#1048;&#1058;&#1045;&#1051;&#1045;&#1049;/&#1056;&#1072;&#1079;&#1074;&#1083;&#1077;&#1095;&#1077;&#1085;&#1080;&#1077;_%20&#1054;&#1087;&#1072;&#1089;&#1085;&#1086;&#1089;&#1090;&#1100;%20&#1085;&#1072;&#1089;%20&#1086;&#1082;&#1088;&#1091;&#1078;&#1072;&#1077;&#1090;.docx" TargetMode="External"/><Relationship Id="rId11" Type="http://schemas.openxmlformats.org/officeDocument/2006/relationships/hyperlink" Target="https://yadi.sk/i/F27nyGwADmorRw" TargetMode="External"/><Relationship Id="rId5" Type="http://schemas.openxmlformats.org/officeDocument/2006/relationships/hyperlink" Target="&#1044;&#1077;&#1090;.&#1080;&#1089;&#1089;._&#1055;&#1088;&#1072;&#1074;&#1080;&#1083;&#1072;%20&#1073;&#1077;&#1079;&#1086;&#1087;&#1072;&#1089;&#1085;&#1086;&#1089;&#1090;&#1080;%20&#1074;%20&#1076;.&#1089;..pptx" TargetMode="External"/><Relationship Id="rId10" Type="http://schemas.openxmlformats.org/officeDocument/2006/relationships/hyperlink" Target="https://yadi.sk/i/q_PQEqdBlUXdTw" TargetMode="External"/><Relationship Id="rId4" Type="http://schemas.openxmlformats.org/officeDocument/2006/relationships/hyperlink" Target="&#1044;&#1077;&#1090;&#1089;&#1082;&#1086;&#1077;%20&#1080;&#1089;&#1089;&#1083;&#1077;&#1076;&#1086;&#1074;&#1072;&#1085;&#1080;&#1077;%20&#1054;&#1087;&#1072;&#1089;&#1085;&#1099;&#1077;%20&#1087;&#1088;&#1077;&#1076;&#1084;&#1077;&#1090;&#1099;%20&#1076;&#1086;&#1084;&#1072;.ppt" TargetMode="External"/><Relationship Id="rId9" Type="http://schemas.openxmlformats.org/officeDocument/2006/relationships/hyperlink" Target="https://yadi.sk/i/XSyd9N47iFCJJQ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yadi.sk/i/vZHnKfGZ0ds3xw" TargetMode="External"/><Relationship Id="rId3" Type="http://schemas.openxmlformats.org/officeDocument/2006/relationships/hyperlink" Target="https://yadi.sk/i/F27nyGwADmorRw" TargetMode="External"/><Relationship Id="rId7" Type="http://schemas.openxmlformats.org/officeDocument/2006/relationships/hyperlink" Target="https://yadi.sk/i/-hPbHCx0HIfTO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adi.sk/i/wNvWelWN3tZDyw" TargetMode="External"/><Relationship Id="rId11" Type="http://schemas.openxmlformats.org/officeDocument/2006/relationships/hyperlink" Target="https://yadi.sk/i/OUgmatV2_AbQGA" TargetMode="External"/><Relationship Id="rId5" Type="http://schemas.openxmlformats.org/officeDocument/2006/relationships/hyperlink" Target="https://yadi.sk/i/0kA4Snc4XIkmQA" TargetMode="External"/><Relationship Id="rId10" Type="http://schemas.openxmlformats.org/officeDocument/2006/relationships/hyperlink" Target="https://yadi.sk/i/J9nZd754IN9LBg" TargetMode="External"/><Relationship Id="rId4" Type="http://schemas.openxmlformats.org/officeDocument/2006/relationships/hyperlink" Target="https://yadi.sk/i/Z56hzGvQFwMJ1Q" TargetMode="External"/><Relationship Id="rId9" Type="http://schemas.openxmlformats.org/officeDocument/2006/relationships/hyperlink" Target="https://yadi.sk/i/UUW6qG9snvB-HQ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yadi.sk/i/hQzzNw2wSuzgog" TargetMode="External"/><Relationship Id="rId13" Type="http://schemas.openxmlformats.org/officeDocument/2006/relationships/hyperlink" Target="https://yadi.sk/i/8c6ocow2ldB5DA" TargetMode="External"/><Relationship Id="rId3" Type="http://schemas.openxmlformats.org/officeDocument/2006/relationships/hyperlink" Target="https://yadi.sk/i/VzTPWPAdudGybw" TargetMode="External"/><Relationship Id="rId7" Type="http://schemas.openxmlformats.org/officeDocument/2006/relationships/hyperlink" Target="https://yadi.sk/i/jW-0k94ZrWEQtg" TargetMode="External"/><Relationship Id="rId12" Type="http://schemas.openxmlformats.org/officeDocument/2006/relationships/hyperlink" Target="https://yadi.sk/i/0oG6zumqMEIZDQ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adi.sk/i/XSyd9N47iFCJJQ" TargetMode="External"/><Relationship Id="rId11" Type="http://schemas.openxmlformats.org/officeDocument/2006/relationships/hyperlink" Target="https://yadi.sk/i/nZRTKbOKfXXsBQ" TargetMode="External"/><Relationship Id="rId5" Type="http://schemas.openxmlformats.org/officeDocument/2006/relationships/hyperlink" Target="https://yadi.sk/i/y8IaJ10fQRXjtQ" TargetMode="External"/><Relationship Id="rId10" Type="http://schemas.openxmlformats.org/officeDocument/2006/relationships/hyperlink" Target="https://yadi.sk/i/BXZgnDErhqB8FQ" TargetMode="External"/><Relationship Id="rId4" Type="http://schemas.openxmlformats.org/officeDocument/2006/relationships/hyperlink" Target="https://yadi.sk/i/3Jdm9Kq4DcW5MA" TargetMode="External"/><Relationship Id="rId9" Type="http://schemas.openxmlformats.org/officeDocument/2006/relationships/hyperlink" Target="https://yadi.sk/i/6nQGqGYq-DzdMA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yadi.sk/i/3_ZYZBMYq0R2cQ" TargetMode="External"/><Relationship Id="rId13" Type="http://schemas.openxmlformats.org/officeDocument/2006/relationships/hyperlink" Target="https://yadi.sk/d/unYEgRQQFd9HEw" TargetMode="External"/><Relationship Id="rId3" Type="http://schemas.openxmlformats.org/officeDocument/2006/relationships/hyperlink" Target="https://yadi.sk/i/_KdzG8kIU-fUtw" TargetMode="External"/><Relationship Id="rId7" Type="http://schemas.openxmlformats.org/officeDocument/2006/relationships/hyperlink" Target="https://yadi.sk/i/NUX4V5WlO8OVPQ" TargetMode="External"/><Relationship Id="rId12" Type="http://schemas.openxmlformats.org/officeDocument/2006/relationships/hyperlink" Target="https://yadi.sk/i/kyOeokhGes1xBw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adi.sk/i/X6wE5PEG7wnkSw" TargetMode="External"/><Relationship Id="rId11" Type="http://schemas.openxmlformats.org/officeDocument/2006/relationships/hyperlink" Target="https://yadi.sk/d/bV9RTCJ-lBLjmg" TargetMode="External"/><Relationship Id="rId5" Type="http://schemas.openxmlformats.org/officeDocument/2006/relationships/hyperlink" Target="https://yadi.sk/i/dyfSVhHCnDR36w" TargetMode="External"/><Relationship Id="rId10" Type="http://schemas.openxmlformats.org/officeDocument/2006/relationships/hyperlink" Target="https://yadi.sk/i/we6svalQNa9VDQ" TargetMode="External"/><Relationship Id="rId4" Type="http://schemas.openxmlformats.org/officeDocument/2006/relationships/hyperlink" Target="https://yadi.sk/i/iGFJ27w6j1-VCg" TargetMode="External"/><Relationship Id="rId9" Type="http://schemas.openxmlformats.org/officeDocument/2006/relationships/hyperlink" Target="https://yadi.sk/i/IbJyWDcrQ34PtQ" TargetMode="External"/><Relationship Id="rId14" Type="http://schemas.openxmlformats.org/officeDocument/2006/relationships/hyperlink" Target="https://yadi.sk/i/NZ_d7pmnMIIEUg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yadi.sk/i/sD3sIzfYULdq-A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adi.sk/i/Uuj7_SUMCjwA6g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openxmlformats.org/officeDocument/2006/relationships/slide" Target="slide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https://cf.ppt-online.org/files/slide/0/0Bc7LjEa8bMHWXKAVUIxpmzyCfhwTZdkuSgJDR/slide-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2127" cy="687762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52863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2276872"/>
            <a:ext cx="85324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Промышленные  профессии   города  Рыбинска</a:t>
            </a:r>
            <a:endParaRPr lang="ru-RU" sz="3200" dirty="0">
              <a:ln w="9000" cmpd="sng">
                <a:solidFill>
                  <a:srgbClr val="C00000"/>
                </a:solidFill>
                <a:prstDash val="solid"/>
              </a:ln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8" name="Picture 2" descr="https://s13.stc.all.kpcdn.net/share/i/12/9980341/inx960x6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07777"/>
            <a:ext cx="2926222" cy="201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4" descr="http://www.rybinsk-portal.ru/images/list/firms/firm64/photo_231_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332880"/>
            <a:ext cx="2968345" cy="201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2" descr="https://www.korabel.ru/filemanager/IMAGES/0/10/1002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3140968"/>
            <a:ext cx="3014951" cy="201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6" descr="http://photos.wikimapia.org/p/00/03/03/79/40_ful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3140968"/>
            <a:ext cx="2841934" cy="201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Прямоугольник 11"/>
          <p:cNvSpPr/>
          <p:nvPr/>
        </p:nvSpPr>
        <p:spPr>
          <a:xfrm>
            <a:off x="305780" y="0"/>
            <a:ext cx="85324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Муниципальное дошкольное образовательное учреждение детский сад № 31</a:t>
            </a:r>
            <a:endParaRPr lang="ru-RU" sz="1400" dirty="0">
              <a:ln w="9000" cmpd="sng">
                <a:solidFill>
                  <a:srgbClr val="C00000"/>
                </a:solidFill>
                <a:prstDash val="solid"/>
              </a:ln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https://cf.ppt-online.org/files/slide/0/0Bc7LjEa8bMHWXKAVUIxpmzyCfhwTZdkuSgJDR/slide-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2127" cy="687762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52863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123728" y="476672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dirty="0" smtClean="0">
                <a:ln>
                  <a:solidFill>
                    <a:srgbClr val="C00000"/>
                  </a:solidFill>
                </a:ln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ПРОБЛЕМНЫЙ  ВОПРОС</a:t>
            </a:r>
            <a:r>
              <a:rPr lang="ru-RU" sz="3200" b="1" dirty="0" smtClean="0">
                <a:latin typeface="Monotype Corsiva" pitchFamily="66" charset="0"/>
              </a:rPr>
              <a:t/>
            </a:r>
            <a:br>
              <a:rPr lang="ru-RU" sz="3200" b="1" dirty="0" smtClean="0">
                <a:latin typeface="Monotype Corsiva" pitchFamily="66" charset="0"/>
              </a:rPr>
            </a:br>
            <a:endParaRPr lang="ru-RU" sz="3200" dirty="0">
              <a:latin typeface="Monotype Corsiva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28662" y="1500174"/>
            <a:ext cx="74295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dirty="0" smtClean="0">
                <a:latin typeface="Monotype Corsiva" pitchFamily="66" charset="0"/>
              </a:rPr>
              <a:t>Что я знаю о профессиях?</a:t>
            </a:r>
            <a:endParaRPr lang="ru-RU" sz="6000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https://cf.ppt-online.org/files/slide/0/0Bc7LjEa8bMHWXKAVUIxpmzyCfhwTZdkuSgJDR/slide-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2127" cy="687762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52863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456194"/>
            <a:ext cx="83006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ln>
                  <a:solidFill>
                    <a:srgbClr val="C00000"/>
                  </a:solidFill>
                </a:ln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ЧАСТНЫЕ  ВОПРОСЫ  И  ТЕМЫ  ИССЛЕДОВАНИЯ</a:t>
            </a:r>
            <a:endParaRPr lang="ru-RU" sz="2800" b="1" dirty="0">
              <a:ln>
                <a:solidFill>
                  <a:srgbClr val="C00000"/>
                </a:solidFill>
              </a:ln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6790315"/>
              </p:ext>
            </p:extLst>
          </p:nvPr>
        </p:nvGraphicFramePr>
        <p:xfrm>
          <a:off x="1187624" y="1700808"/>
          <a:ext cx="6096000" cy="247687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048000"/>
                <a:gridCol w="3048000"/>
              </a:tblGrid>
              <a:tr h="6480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Частные вопросы: </a:t>
                      </a:r>
                    </a:p>
                    <a:p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Темы исследования: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Какие профессии всегда нужны?</a:t>
                      </a:r>
                    </a:p>
                    <a:p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Профессии – долгожители</a:t>
                      </a:r>
                    </a:p>
                    <a:p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Что интересного в новых профессиях?</a:t>
                      </a:r>
                    </a:p>
                    <a:p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Профессии 21 века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https://cf.ppt-online.org/files/slide/0/0Bc7LjEa8bMHWXKAVUIxpmzyCfhwTZdkuSgJDR/slide-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2127" cy="687762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52863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915816" y="548680"/>
            <a:ext cx="37834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n>
                  <a:solidFill>
                    <a:srgbClr val="C00000"/>
                  </a:solidFill>
                </a:ln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ЭТАПЫ  ПРОЕКТА</a:t>
            </a:r>
            <a:endParaRPr lang="ru-RU" sz="3200" dirty="0">
              <a:ln>
                <a:solidFill>
                  <a:srgbClr val="C00000"/>
                </a:solidFill>
              </a:ln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79712" y="1772816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dirty="0" smtClean="0">
                <a:latin typeface="Monotype Corsiva" pitchFamily="66" charset="0"/>
                <a:hlinkClick r:id="rId3" action="ppaction://hlinksldjump"/>
              </a:rPr>
              <a:t>Подготовительный</a:t>
            </a:r>
            <a:endParaRPr lang="ru-RU" sz="2800" dirty="0" smtClean="0">
              <a:latin typeface="Monotype Corsiva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latin typeface="Monotype Corsiva" pitchFamily="66" charset="0"/>
                <a:hlinkClick r:id="rId4" action="ppaction://hlinksldjump"/>
              </a:rPr>
              <a:t>Проектировочный</a:t>
            </a:r>
            <a:endParaRPr lang="ru-RU" sz="2800" dirty="0" smtClean="0">
              <a:latin typeface="Monotype Corsiva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latin typeface="Monotype Corsiva" pitchFamily="66" charset="0"/>
                <a:hlinkClick r:id="rId5" action="ppaction://hlinksldjump"/>
              </a:rPr>
              <a:t>Практический </a:t>
            </a:r>
            <a:endParaRPr lang="ru-RU" sz="2800" dirty="0" smtClean="0">
              <a:latin typeface="Monotype Corsiva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latin typeface="Monotype Corsiva" pitchFamily="66" charset="0"/>
                <a:hlinkClick r:id="rId6" action="ppaction://hlinksldjump"/>
              </a:rPr>
              <a:t>Коррекционный</a:t>
            </a:r>
            <a:endParaRPr lang="ru-RU" sz="2800" dirty="0" smtClean="0">
              <a:latin typeface="Monotype Corsiva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latin typeface="Monotype Corsiva" pitchFamily="66" charset="0"/>
                <a:hlinkClick r:id="rId7" action="ppaction://hlinksldjump"/>
              </a:rPr>
              <a:t>Заключительный</a:t>
            </a:r>
            <a:endParaRPr lang="ru-RU" sz="2800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6894285" cy="44804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8095"/>
                <a:gridCol w="2298095"/>
                <a:gridCol w="2298095"/>
              </a:tblGrid>
              <a:tr h="42091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/>
                        <a:t>Педагог</a:t>
                      </a:r>
                    </a:p>
                    <a:p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/>
                        <a:t>Дети</a:t>
                      </a:r>
                    </a:p>
                    <a:p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/>
                        <a:t>Родители</a:t>
                      </a:r>
                    </a:p>
                    <a:p>
                      <a:endParaRPr lang="ru-RU" sz="2800" dirty="0"/>
                    </a:p>
                  </a:txBody>
                  <a:tcPr/>
                </a:tc>
              </a:tr>
              <a:tr h="35355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Мотивация детей на  проектную деятельность. Показ  мультфильма из серии  «В гостях у тётушки Совы» </a:t>
                      </a:r>
                      <a:r>
                        <a:rPr kumimoji="0" lang="ru-RU" sz="1400" kern="1200" dirty="0" smtClean="0">
                          <a:latin typeface="Times New Roman" pitchFamily="18" charset="0"/>
                          <a:cs typeface="Times New Roman" pitchFamily="18" charset="0"/>
                          <a:hlinkClick r:id="rId2" action="ppaction://hlinkfile"/>
                        </a:rPr>
                        <a:t>«Уроки осторожности».</a:t>
                      </a:r>
                      <a:endParaRPr kumimoji="0" lang="ru-RU" sz="1400" kern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Оценка уровня детей по</a:t>
                      </a:r>
                      <a:r>
                        <a:rPr kumimoji="0" lang="ru-RU" sz="14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данной теме </a:t>
                      </a:r>
                      <a:r>
                        <a:rPr kumimoji="0" lang="ru-RU" sz="1400" kern="1200" baseline="0" dirty="0" smtClean="0">
                          <a:latin typeface="Times New Roman" pitchFamily="18" charset="0"/>
                          <a:cs typeface="Times New Roman" pitchFamily="18" charset="0"/>
                          <a:hlinkClick r:id="rId3" action="ppaction://hlinkfile"/>
                        </a:rPr>
                        <a:t>(приложение 1)</a:t>
                      </a:r>
                      <a:endParaRPr kumimoji="0" lang="ru-RU" sz="1400" kern="12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Анкеты для родителей :</a:t>
                      </a:r>
                      <a:r>
                        <a:rPr kumimoji="0" lang="ru-RU" sz="14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kern="1200" baseline="0" dirty="0" smtClean="0">
                          <a:latin typeface="Times New Roman" pitchFamily="18" charset="0"/>
                          <a:cs typeface="Times New Roman" pitchFamily="18" charset="0"/>
                          <a:hlinkClick r:id="rId4" action="ppaction://hlinkfile"/>
                        </a:rPr>
                        <a:t>«Безопасность жилой комнаты», </a:t>
                      </a:r>
                      <a:r>
                        <a:rPr kumimoji="0" lang="ru-RU" sz="1400" kern="1200" baseline="0" dirty="0" smtClean="0">
                          <a:latin typeface="Times New Roman" pitchFamily="18" charset="0"/>
                          <a:cs typeface="Times New Roman" pitchFamily="18" charset="0"/>
                          <a:hlinkClick r:id="rId5" action="ppaction://hlinkfile"/>
                        </a:rPr>
                        <a:t>«Безопасность на кухне».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kumimoji="0" lang="ru-RU" sz="1400" kern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Вхождение в проектную ситуаци</a:t>
                      </a:r>
                      <a:r>
                        <a:rPr kumimoji="0" lang="ru-RU" sz="14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и, через просмотр и обсуждение </a:t>
                      </a:r>
                      <a:r>
                        <a:rPr kumimoji="0" lang="ru-RU" sz="1400" kern="1200" baseline="0" dirty="0" smtClean="0">
                          <a:latin typeface="Times New Roman" pitchFamily="18" charset="0"/>
                          <a:cs typeface="Times New Roman" pitchFamily="18" charset="0"/>
                          <a:hlinkClick r:id="rId2" action="ppaction://hlinkfile"/>
                        </a:rPr>
                        <a:t>мультфильма «Уроки осторожности»</a:t>
                      </a:r>
                      <a:r>
                        <a:rPr kumimoji="0" lang="ru-RU" sz="14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ru-RU" sz="1400" kern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Вживание в игровую ситуацию,</a:t>
                      </a:r>
                      <a:r>
                        <a:rPr kumimoji="0" lang="ru-RU" sz="14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 помощью персонажей мультфильма. Смотрят с родителями мультфильм </a:t>
                      </a:r>
                      <a:r>
                        <a:rPr kumimoji="0" lang="ru-RU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kern="1200" dirty="0" smtClean="0">
                          <a:latin typeface="Times New Roman" pitchFamily="18" charset="0"/>
                          <a:cs typeface="Times New Roman" pitchFamily="18" charset="0"/>
                          <a:hlinkClick r:id="rId6" action="ppaction://hlinkfile"/>
                        </a:rPr>
                        <a:t>«Правила безопасности - один дома»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kumimoji="0" lang="ru-RU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Принятие целей и задач</a:t>
                      </a:r>
                      <a:r>
                        <a:rPr kumimoji="0" lang="ru-RU" sz="14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проекта.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Заинтересовать данной темой своих детей:</a:t>
                      </a:r>
                      <a:r>
                        <a:rPr kumimoji="0" lang="ru-RU" sz="14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</a:t>
                      </a:r>
                      <a:r>
                        <a:rPr kumimoji="0" lang="ru-RU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ля просмотра рекомендован</a:t>
                      </a:r>
                      <a:r>
                        <a:rPr kumimoji="0" lang="ru-RU" sz="14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мультфильм</a:t>
                      </a:r>
                      <a:r>
                        <a:rPr kumimoji="0" lang="ru-RU" sz="14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познавательного направления </a:t>
                      </a:r>
                      <a:r>
                        <a:rPr kumimoji="0" lang="ru-RU" sz="1400" kern="1200" dirty="0" smtClean="0">
                          <a:latin typeface="Times New Roman" pitchFamily="18" charset="0"/>
                          <a:cs typeface="Times New Roman" pitchFamily="18" charset="0"/>
                          <a:hlinkClick r:id="rId6" action="ppaction://hlinkfile"/>
                        </a:rPr>
                        <a:t>«Правила безопасности - один дома»</a:t>
                      </a:r>
                      <a:r>
                        <a:rPr kumimoji="0" lang="ru-RU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Заполняют анкеты.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5362" name="Picture 2" descr="https://cf.ppt-online.org/files/slide/0/0Bc7LjEa8bMHWXKAVUIxpmzyCfhwTZdkuSgJDR/slide-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182127" cy="687762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52863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71083"/>
            <a:ext cx="88204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n>
                  <a:solidFill>
                    <a:srgbClr val="C00000"/>
                  </a:solidFill>
                </a:ln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ПОДГОТОВИТЕЛЬНЫЙ  ЭТАП</a:t>
            </a:r>
            <a:endParaRPr lang="ru-RU" sz="2400" dirty="0">
              <a:ln>
                <a:solidFill>
                  <a:srgbClr val="C00000"/>
                </a:solidFill>
              </a:ln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2961" y="404664"/>
            <a:ext cx="84249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Monotype Corsiva" pitchFamily="66" charset="0"/>
              </a:rPr>
              <a:t>Цель: создание условий для вхождения в проект, мотивация к участию в проекте </a:t>
            </a:r>
            <a:r>
              <a:rPr lang="ru-RU" sz="3200" b="1" dirty="0" smtClean="0">
                <a:solidFill>
                  <a:srgbClr val="FFFF00"/>
                </a:solidFill>
                <a:latin typeface="Monotype Corsiva" pitchFamily="66" charset="0"/>
              </a:rPr>
              <a:t/>
            </a:r>
            <a:br>
              <a:rPr lang="ru-RU" sz="3200" b="1" dirty="0" smtClean="0">
                <a:solidFill>
                  <a:srgbClr val="FFFF00"/>
                </a:solidFill>
                <a:latin typeface="Monotype Corsiva" pitchFamily="66" charset="0"/>
              </a:rPr>
            </a:br>
            <a:endParaRPr lang="ru-RU" sz="2400" b="1" dirty="0">
              <a:solidFill>
                <a:srgbClr val="FFFF00"/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7496830"/>
              </p:ext>
            </p:extLst>
          </p:nvPr>
        </p:nvGraphicFramePr>
        <p:xfrm>
          <a:off x="108818" y="787161"/>
          <a:ext cx="8964489" cy="533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8163"/>
                <a:gridCol w="3492557"/>
                <a:gridCol w="2483769"/>
              </a:tblGrid>
              <a:tr h="29451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Родители</a:t>
                      </a:r>
                    </a:p>
                  </a:txBody>
                  <a:tcPr/>
                </a:tc>
              </a:tr>
              <a:tr h="31067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Мотивация детей на  проектную деятельность. Показ мультяшек от  журналиста павлина Павлика «Все работы хороши, выбирай на вкус…»: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«Автослесарь» - </a:t>
                      </a:r>
                      <a:r>
                        <a:rPr kumimoji="0" lang="en-US" sz="1200" kern="12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8"/>
                        </a:rPr>
                        <a:t>https://yadi.sk/i/jW-0k94ZrWEQtg</a:t>
                      </a:r>
                      <a:r>
                        <a:rPr kumimoji="0" lang="ru-RU" sz="1200" kern="12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«Архитектор» - </a:t>
                      </a:r>
                      <a:r>
                        <a:rPr kumimoji="0" lang="en-US" sz="1200" kern="12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9"/>
                        </a:rPr>
                        <a:t>https://yadi.sk/i/hQzzNw2wSuzgog</a:t>
                      </a:r>
                      <a:r>
                        <a:rPr kumimoji="0" lang="ru-RU" sz="1200" kern="12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«Вальцовщик» - </a:t>
                      </a:r>
                      <a:r>
                        <a:rPr kumimoji="0" lang="en-US" sz="1200" kern="12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0"/>
                        </a:rPr>
                        <a:t>https://yadi.sk/i/6nQGqGYq-DzdMA</a:t>
                      </a:r>
                      <a:r>
                        <a:rPr kumimoji="0" lang="ru-RU" sz="1200" kern="12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«Машинист крана» - </a:t>
                      </a:r>
                      <a:r>
                        <a:rPr kumimoji="0" lang="en-US" sz="1200" kern="12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1"/>
                        </a:rPr>
                        <a:t>https://yadi.sk/i/BXZgnDErhqB8FQ</a:t>
                      </a:r>
                      <a:r>
                        <a:rPr kumimoji="0" lang="ru-RU" sz="1200" kern="12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«Резчик труб» - </a:t>
                      </a:r>
                      <a:r>
                        <a:rPr kumimoji="0" lang="en-US" sz="1200" kern="12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2"/>
                        </a:rPr>
                        <a:t>https://yadi.sk/i/nZRTKbOKfXXsBQ</a:t>
                      </a:r>
                      <a:r>
                        <a:rPr kumimoji="0" lang="ru-RU" sz="1200" kern="12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«Сантехник» - </a:t>
                      </a:r>
                      <a:r>
                        <a:rPr kumimoji="0" lang="en-US" sz="1200" kern="12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3"/>
                        </a:rPr>
                        <a:t>https://yadi.sk/i/0oG6zumqMEIZDQ</a:t>
                      </a:r>
                      <a:r>
                        <a:rPr kumimoji="0" lang="ru-RU" sz="1200" kern="12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«Сварщик» - </a:t>
                      </a:r>
                      <a:r>
                        <a:rPr kumimoji="0" lang="en-US" sz="1200" kern="12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4"/>
                        </a:rPr>
                        <a:t>https://yadi.sk/i/8c6ocow2ldB5DA</a:t>
                      </a:r>
                      <a:r>
                        <a:rPr kumimoji="0" lang="ru-RU" sz="1200" kern="12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«Электромонтёр»</a:t>
                      </a:r>
                      <a:r>
                        <a:rPr kumimoji="0" lang="ru-RU" sz="1200" kern="120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kumimoji="0" lang="en-US" sz="1200" kern="120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5"/>
                        </a:rPr>
                        <a:t>https://yadi.sk/i/_KdzG8kIU-fUtw</a:t>
                      </a:r>
                      <a:r>
                        <a:rPr kumimoji="0" lang="ru-RU" sz="1200" kern="120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kumimoji="0" lang="ru-RU" sz="1200" kern="1200" dirty="0" smtClean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kern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 уровня детей по</a:t>
                      </a:r>
                      <a:r>
                        <a:rPr kumimoji="0" lang="ru-RU" sz="1200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данной теме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6"/>
                        </a:rPr>
                        <a:t>https://yadi.sk/i/VzTPWPAdudGybw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Вхождение в проектную ситуаци</a:t>
                      </a:r>
                      <a:r>
                        <a:rPr kumimoji="0" lang="ru-RU" sz="1200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и, средствами просмотра и обсуждения мультяшек от журналиста павлина Павлика </a:t>
                      </a:r>
                      <a:r>
                        <a:rPr kumimoji="0" lang="ru-RU" sz="12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«Все работы хороши, выбирай на вкус..»: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«Автослесарь» - </a:t>
                      </a:r>
                      <a:r>
                        <a:rPr kumimoji="0" lang="en-US" sz="1200" kern="12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8"/>
                        </a:rPr>
                        <a:t>https://yadi.sk/i/jW-0k94ZrWEQtg</a:t>
                      </a:r>
                      <a:r>
                        <a:rPr kumimoji="0" lang="ru-RU" sz="1200" kern="12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«Архитектор» - </a:t>
                      </a:r>
                      <a:r>
                        <a:rPr kumimoji="0" lang="en-US" sz="1200" kern="12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9"/>
                        </a:rPr>
                        <a:t>https://yadi.sk/i/hQzzNw2wSuzgog</a:t>
                      </a:r>
                      <a:r>
                        <a:rPr kumimoji="0" lang="ru-RU" sz="1200" kern="12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«Вальцовщик» - </a:t>
                      </a:r>
                      <a:r>
                        <a:rPr kumimoji="0" lang="en-US" sz="1200" kern="12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0"/>
                        </a:rPr>
                        <a:t>https://yadi.sk/i/6nQGqGYq-DzdMA</a:t>
                      </a:r>
                      <a:r>
                        <a:rPr kumimoji="0" lang="ru-RU" sz="1200" kern="12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«Машинист крана» - </a:t>
                      </a:r>
                      <a:r>
                        <a:rPr kumimoji="0" lang="en-US" sz="1200" kern="12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1"/>
                        </a:rPr>
                        <a:t>https://yadi.sk/i/BXZgnDErhqB8FQ</a:t>
                      </a:r>
                      <a:r>
                        <a:rPr kumimoji="0" lang="ru-RU" sz="1200" kern="12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«Резчик труб» - </a:t>
                      </a:r>
                      <a:r>
                        <a:rPr kumimoji="0" lang="en-US" sz="1200" kern="12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2"/>
                        </a:rPr>
                        <a:t>https://yadi.sk/i/nZRTKbOKfXXsBQ</a:t>
                      </a:r>
                      <a:r>
                        <a:rPr kumimoji="0" lang="ru-RU" sz="1200" kern="12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«Сантехник» - </a:t>
                      </a:r>
                      <a:r>
                        <a:rPr kumimoji="0" lang="en-US" sz="1200" kern="12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3"/>
                        </a:rPr>
                        <a:t>https://yadi.sk/i/0oG6zumqMEIZDQ</a:t>
                      </a:r>
                      <a:r>
                        <a:rPr kumimoji="0" lang="ru-RU" sz="1200" kern="12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«Сварщик» - </a:t>
                      </a:r>
                      <a:r>
                        <a:rPr kumimoji="0" lang="en-US" sz="1200" kern="12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4"/>
                        </a:rPr>
                        <a:t>https://yadi.sk/i/8c6ocow2ldB5DA</a:t>
                      </a:r>
                      <a:r>
                        <a:rPr kumimoji="0" lang="ru-RU" sz="1200" kern="12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«Электромонтёр»</a:t>
                      </a:r>
                      <a:r>
                        <a:rPr kumimoji="0" lang="ru-RU" sz="1200" kern="120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kumimoji="0" lang="en-US" sz="1200" kern="120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5"/>
                        </a:rPr>
                        <a:t>https://yadi.sk/i/_KdzG8kIU-fUtw</a:t>
                      </a:r>
                      <a:r>
                        <a:rPr kumimoji="0" lang="ru-RU" sz="1200" kern="120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kumimoji="0" lang="ru-RU" sz="1200" kern="1200" dirty="0" smtClean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kern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Вхождение</a:t>
                      </a:r>
                      <a:r>
                        <a:rPr kumimoji="0" lang="ru-RU" sz="1200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2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игровую ситуацию,</a:t>
                      </a:r>
                      <a:r>
                        <a:rPr kumimoji="0" lang="ru-RU" sz="1200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 помощью персонажей мультфильма. Смотрят с родителями мультфильмы: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«Логист» - </a:t>
                      </a:r>
                      <a:r>
                        <a:rPr kumimoji="0" lang="en-US" sz="1200" kern="120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7"/>
                        </a:rPr>
                        <a:t>https://yadi.sk/i/iGFJ27w6j1-VCg</a:t>
                      </a:r>
                      <a:r>
                        <a:rPr kumimoji="0" lang="ru-RU" sz="1200" kern="120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«Менеджер» - </a:t>
                      </a:r>
                      <a:r>
                        <a:rPr kumimoji="0" lang="en-US" sz="1200" kern="120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8"/>
                        </a:rPr>
                        <a:t>https://yadi.sk/i/dyfSVhHCnDR36w</a:t>
                      </a:r>
                      <a:r>
                        <a:rPr kumimoji="0" lang="ru-RU" sz="1200" kern="120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«Программист» - </a:t>
                      </a:r>
                      <a:r>
                        <a:rPr kumimoji="0" lang="en-US" sz="1200" kern="120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9"/>
                        </a:rPr>
                        <a:t>https://yadi.sk/i/X6wE5PEG7wnkSw</a:t>
                      </a:r>
                      <a:r>
                        <a:rPr kumimoji="0" lang="ru-RU" sz="1200" kern="120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kumimoji="0" lang="ru-RU" sz="1200" kern="1200" baseline="0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Энергоаудитор</a:t>
                      </a:r>
                      <a:r>
                        <a:rPr kumimoji="0" lang="ru-RU" sz="1200" kern="120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- </a:t>
                      </a:r>
                      <a:r>
                        <a:rPr kumimoji="0" lang="en-US" sz="1200" kern="120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0"/>
                        </a:rPr>
                        <a:t>https://yadi.sk/i/NUX4V5WlO8OVPQ</a:t>
                      </a:r>
                      <a:r>
                        <a:rPr kumimoji="0" lang="ru-RU" sz="1200" kern="120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dirty="0" smtClean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Заинтересовать данной темой своих детей:</a:t>
                      </a:r>
                      <a:r>
                        <a:rPr kumimoji="0" lang="ru-RU" sz="1200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</a:t>
                      </a:r>
                      <a:r>
                        <a:rPr kumimoji="0" lang="ru-RU" sz="12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ля просмотра рекомендован</a:t>
                      </a:r>
                      <a:r>
                        <a:rPr kumimoji="0" lang="ru-RU" sz="1200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ы </a:t>
                      </a:r>
                      <a:r>
                        <a:rPr kumimoji="0" lang="ru-RU" sz="12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мультфильм</a:t>
                      </a:r>
                      <a:r>
                        <a:rPr kumimoji="0" lang="ru-RU" sz="1200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ы </a:t>
                      </a:r>
                      <a:r>
                        <a:rPr kumimoji="0" lang="ru-RU" sz="12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познавательного направления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«Логист» - </a:t>
                      </a:r>
                      <a:r>
                        <a:rPr kumimoji="0" lang="en-US" sz="1200" kern="120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7"/>
                        </a:rPr>
                        <a:t>https://yadi.sk/i/iGFJ27w6j1-VCg</a:t>
                      </a:r>
                      <a:r>
                        <a:rPr kumimoji="0" lang="ru-RU" sz="1200" kern="120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«Менеджер» - </a:t>
                      </a:r>
                      <a:r>
                        <a:rPr kumimoji="0" lang="en-US" sz="1200" kern="120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8"/>
                        </a:rPr>
                        <a:t>https://yadi.sk/i/dyfSVhHCnDR36w</a:t>
                      </a:r>
                      <a:r>
                        <a:rPr kumimoji="0" lang="ru-RU" sz="1200" kern="120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«Программист» - </a:t>
                      </a:r>
                      <a:r>
                        <a:rPr kumimoji="0" lang="en-US" sz="1200" kern="120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9"/>
                        </a:rPr>
                        <a:t>https://yadi.sk/i/X6wE5PEG7wnkSw</a:t>
                      </a:r>
                      <a:r>
                        <a:rPr kumimoji="0" lang="ru-RU" sz="1200" kern="120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kumimoji="0" lang="ru-RU" sz="1200" kern="1200" baseline="0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Энергоаудитор</a:t>
                      </a:r>
                      <a:r>
                        <a:rPr kumimoji="0" lang="ru-RU" sz="1200" kern="120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- </a:t>
                      </a:r>
                      <a:r>
                        <a:rPr kumimoji="0" lang="en-US" sz="1200" kern="120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0"/>
                        </a:rPr>
                        <a:t>https://yadi.sk/i/NUX4V5WlO8OVPQ</a:t>
                      </a:r>
                      <a:r>
                        <a:rPr kumimoji="0" lang="ru-RU" sz="1200" kern="120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dirty="0" smtClean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kern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kern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Заполняют анкету</a:t>
                      </a:r>
                      <a:r>
                        <a:rPr kumimoji="0" lang="ru-RU" sz="1200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200" kern="120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«Дошкольник   и профессии»</a:t>
                      </a:r>
                      <a:r>
                        <a:rPr kumimoji="0" lang="ru-RU" sz="1200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kumimoji="0" lang="en-US" sz="1200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1"/>
                        </a:rPr>
                        <a:t>https://yadi.sk/i/sD3sIzfYULdq-A</a:t>
                      </a:r>
                      <a:r>
                        <a:rPr kumimoji="0" lang="ru-RU" sz="1200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объяснению ребёнка угадывают название профессий.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6750270" cy="432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0090"/>
                <a:gridCol w="2250090"/>
                <a:gridCol w="2250090"/>
              </a:tblGrid>
              <a:tr h="73361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Monotype Corsiva" pitchFamily="66" charset="0"/>
                        </a:rPr>
                        <a:t>Педагог</a:t>
                      </a:r>
                    </a:p>
                    <a:p>
                      <a:endParaRPr lang="ru-RU" sz="2400" dirty="0"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Monotype Corsiva" pitchFamily="66" charset="0"/>
                        </a:rPr>
                        <a:t>Дети</a:t>
                      </a:r>
                    </a:p>
                    <a:p>
                      <a:endParaRPr lang="ru-RU" sz="2400" dirty="0"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Monotype Corsiva" pitchFamily="66" charset="0"/>
                        </a:rPr>
                        <a:t>Родители</a:t>
                      </a:r>
                    </a:p>
                    <a:p>
                      <a:endParaRPr lang="ru-RU" sz="2400" dirty="0">
                        <a:latin typeface="Monotype Corsiva" pitchFamily="66" charset="0"/>
                      </a:endParaRPr>
                    </a:p>
                  </a:txBody>
                  <a:tcPr/>
                </a:tc>
              </a:tr>
              <a:tr h="31246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Мотивация детей на  проектную деятельность. Показ  мультфильма из серии  «В гостях у тётушки Совы» </a:t>
                      </a:r>
                      <a:r>
                        <a:rPr kumimoji="0" lang="ru-RU" sz="1400" kern="1200" dirty="0" smtClean="0">
                          <a:latin typeface="Times New Roman" pitchFamily="18" charset="0"/>
                          <a:cs typeface="Times New Roman" pitchFamily="18" charset="0"/>
                          <a:hlinkClick r:id="rId2" action="ppaction://hlinkfile"/>
                        </a:rPr>
                        <a:t>«Уроки осторожности».</a:t>
                      </a:r>
                      <a:endParaRPr kumimoji="0" lang="ru-RU" sz="1400" kern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Оценка уровня детей по</a:t>
                      </a:r>
                      <a:r>
                        <a:rPr kumimoji="0" lang="ru-RU" sz="14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данной теме </a:t>
                      </a:r>
                      <a:r>
                        <a:rPr kumimoji="0" lang="ru-RU" sz="1400" kern="1200" baseline="0" dirty="0" smtClean="0">
                          <a:latin typeface="Times New Roman" pitchFamily="18" charset="0"/>
                          <a:cs typeface="Times New Roman" pitchFamily="18" charset="0"/>
                          <a:hlinkClick r:id="rId3" action="ppaction://hlinkfile"/>
                        </a:rPr>
                        <a:t>(приложение 1)</a:t>
                      </a:r>
                      <a:endParaRPr kumimoji="0" lang="ru-RU" sz="1400" kern="12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Анкеты для родителей :</a:t>
                      </a:r>
                      <a:r>
                        <a:rPr kumimoji="0" lang="ru-RU" sz="14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kern="1200" baseline="0" dirty="0" smtClean="0">
                          <a:latin typeface="Times New Roman" pitchFamily="18" charset="0"/>
                          <a:cs typeface="Times New Roman" pitchFamily="18" charset="0"/>
                          <a:hlinkClick r:id="rId4" action="ppaction://hlinkfile"/>
                        </a:rPr>
                        <a:t>«Безопасность жилой комнаты», </a:t>
                      </a:r>
                      <a:r>
                        <a:rPr kumimoji="0" lang="ru-RU" sz="1400" kern="1200" baseline="0" dirty="0" smtClean="0">
                          <a:latin typeface="Times New Roman" pitchFamily="18" charset="0"/>
                          <a:cs typeface="Times New Roman" pitchFamily="18" charset="0"/>
                          <a:hlinkClick r:id="rId5" action="ppaction://hlinkfile"/>
                        </a:rPr>
                        <a:t>«Безопасность на кухне».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kumimoji="0" lang="ru-RU" sz="1400" kern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Вхождение в проектную ситуаци</a:t>
                      </a:r>
                      <a:r>
                        <a:rPr kumimoji="0" lang="ru-RU" sz="14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и, через просмотр и обсуждение </a:t>
                      </a:r>
                      <a:r>
                        <a:rPr kumimoji="0" lang="ru-RU" sz="1400" kern="1200" baseline="0" dirty="0" smtClean="0">
                          <a:latin typeface="Times New Roman" pitchFamily="18" charset="0"/>
                          <a:cs typeface="Times New Roman" pitchFamily="18" charset="0"/>
                          <a:hlinkClick r:id="rId2" action="ppaction://hlinkfile"/>
                        </a:rPr>
                        <a:t>мультфильма «Уроки осторожности»</a:t>
                      </a:r>
                      <a:r>
                        <a:rPr kumimoji="0" lang="ru-RU" sz="14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ru-RU" sz="1400" kern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Вживание в игровую ситуацию,</a:t>
                      </a:r>
                      <a:r>
                        <a:rPr kumimoji="0" lang="ru-RU" sz="14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 помощью персонажей мультфильма. Смотрят с родителями мультфильм </a:t>
                      </a:r>
                      <a:r>
                        <a:rPr kumimoji="0" lang="ru-RU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kern="1200" dirty="0" smtClean="0">
                          <a:latin typeface="Times New Roman" pitchFamily="18" charset="0"/>
                          <a:cs typeface="Times New Roman" pitchFamily="18" charset="0"/>
                          <a:hlinkClick r:id="rId6" action="ppaction://hlinkfile"/>
                        </a:rPr>
                        <a:t>«Правила безопасности - один дома»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kumimoji="0" lang="ru-RU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Принятие целей и задач</a:t>
                      </a:r>
                      <a:r>
                        <a:rPr kumimoji="0" lang="ru-RU" sz="14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проекта.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Заинтересовать данной темой своих детей:</a:t>
                      </a:r>
                      <a:r>
                        <a:rPr kumimoji="0" lang="ru-RU" sz="14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</a:t>
                      </a:r>
                      <a:r>
                        <a:rPr kumimoji="0" lang="ru-RU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ля просмотра рекомендован</a:t>
                      </a:r>
                      <a:r>
                        <a:rPr kumimoji="0" lang="ru-RU" sz="14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мультфильм</a:t>
                      </a:r>
                      <a:r>
                        <a:rPr kumimoji="0" lang="ru-RU" sz="14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познавательного направления </a:t>
                      </a:r>
                      <a:r>
                        <a:rPr kumimoji="0" lang="ru-RU" sz="1400" kern="1200" dirty="0" smtClean="0">
                          <a:latin typeface="Times New Roman" pitchFamily="18" charset="0"/>
                          <a:cs typeface="Times New Roman" pitchFamily="18" charset="0"/>
                          <a:hlinkClick r:id="rId6" action="ppaction://hlinkfile"/>
                        </a:rPr>
                        <a:t>«Правила безопасности - один дома»</a:t>
                      </a:r>
                      <a:r>
                        <a:rPr kumimoji="0" lang="ru-RU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Заполняют анкеты.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5362" name="Picture 2" descr="https://cf.ppt-online.org/files/slide/0/0Bc7LjEa8bMHWXKAVUIxpmzyCfhwTZdkuSgJDR/slide-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182127" cy="687762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52863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619672" y="260648"/>
            <a:ext cx="60019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dirty="0" smtClean="0">
                <a:ln>
                  <a:solidFill>
                    <a:srgbClr val="C00000"/>
                  </a:solidFill>
                </a:ln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ПОДГОТОВИТЕЛЬНЫЙ  ЭТАП</a:t>
            </a:r>
            <a:endParaRPr lang="ru-RU" sz="3200" dirty="0">
              <a:ln>
                <a:solidFill>
                  <a:srgbClr val="C00000"/>
                </a:solidFill>
              </a:ln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6194046"/>
              </p:ext>
            </p:extLst>
          </p:nvPr>
        </p:nvGraphicFramePr>
        <p:xfrm>
          <a:off x="357157" y="1000108"/>
          <a:ext cx="8286810" cy="30072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2270"/>
                <a:gridCol w="2762270"/>
                <a:gridCol w="2762270"/>
              </a:tblGrid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</a:t>
                      </a:r>
                    </a:p>
                    <a:p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Дети</a:t>
                      </a:r>
                    </a:p>
                    <a:p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Родители</a:t>
                      </a:r>
                    </a:p>
                    <a:p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184285">
                <a:tc>
                  <a:txBody>
                    <a:bodyPr/>
                    <a:lstStyle/>
                    <a:p>
                      <a:endParaRPr kumimoji="0" lang="ru-RU" sz="1400" kern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Анкеты для родителей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«Дошкольник   и  профессии» </a:t>
                      </a:r>
                      <a:r>
                        <a:rPr kumimoji="0" lang="ru-RU" sz="1400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kumimoji="0" lang="en-US" sz="1400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8"/>
                        </a:rPr>
                        <a:t>https://yadi.sk/i/sD3sIzfYULdq-A</a:t>
                      </a:r>
                      <a:r>
                        <a:rPr kumimoji="0" lang="ru-RU" sz="1400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kumimoji="0" lang="ru-RU" sz="1400" kern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kumimoji="0" lang="ru-RU" sz="14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Готовит</a:t>
                      </a:r>
                      <a:r>
                        <a:rPr kumimoji="0" lang="ru-RU" sz="1400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вопросы для интервью  с детьми  </a:t>
                      </a:r>
                      <a:r>
                        <a:rPr kumimoji="0" lang="ru-RU" sz="1400" kern="120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«Расскажи о профессии»</a:t>
                      </a:r>
                      <a:endParaRPr kumimoji="0" lang="ru-RU" sz="1400" kern="1200" dirty="0" smtClean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ru-RU" sz="1400" kern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kumimoji="0" lang="ru-RU" sz="14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Принятие целей и задач</a:t>
                      </a:r>
                      <a:r>
                        <a:rPr kumimoji="0" lang="ru-RU" sz="1400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проекта.</a:t>
                      </a:r>
                    </a:p>
                    <a:p>
                      <a:r>
                        <a:rPr kumimoji="0" lang="ru-RU" sz="1400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Запоминают вопросы  интервью </a:t>
                      </a:r>
                      <a:r>
                        <a:rPr kumimoji="0" lang="ru-RU" sz="1400" kern="120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«Расскажи о профессии»</a:t>
                      </a:r>
                      <a:r>
                        <a:rPr kumimoji="0" lang="ru-RU" sz="1400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для родителей</a:t>
                      </a:r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251520" y="4293096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Monotype Corsiva" pitchFamily="66" charset="0"/>
              </a:rPr>
              <a:t>Результат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b="1" dirty="0" smtClean="0">
                <a:solidFill>
                  <a:srgbClr val="FFFF00"/>
                </a:solidFill>
                <a:latin typeface="Monotype Corsiva" pitchFamily="66" charset="0"/>
                <a:cs typeface="Times New Roman" pitchFamily="18" charset="0"/>
              </a:rPr>
              <a:t>принятие и понимание задач проекта, обеспечена готовность к участию в проектной  деятельности</a:t>
            </a:r>
            <a:endParaRPr lang="ru-RU" b="1" dirty="0">
              <a:solidFill>
                <a:srgbClr val="FFFF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12" name="Выгнутая вверх стрелка 11">
            <a:hlinkClick r:id="rId9" action="ppaction://hlinksldjump"/>
          </p:cNvPr>
          <p:cNvSpPr/>
          <p:nvPr/>
        </p:nvSpPr>
        <p:spPr>
          <a:xfrm rot="16200000">
            <a:off x="7750991" y="3250405"/>
            <a:ext cx="759522" cy="545208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6879771" cy="467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3257"/>
                <a:gridCol w="2293257"/>
                <a:gridCol w="2293257"/>
              </a:tblGrid>
              <a:tr h="100558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/>
                        <a:t>педагог</a:t>
                      </a:r>
                    </a:p>
                    <a:p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/>
                        <a:t>дети</a:t>
                      </a:r>
                    </a:p>
                    <a:p>
                      <a:pPr algn="ctr"/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родители</a:t>
                      </a:r>
                      <a:endParaRPr lang="ru-RU" sz="2800" dirty="0"/>
                    </a:p>
                  </a:txBody>
                  <a:tcPr/>
                </a:tc>
              </a:tr>
              <a:tr h="36680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Помогает детям разделиться на группы по видам деятельности</a:t>
                      </a:r>
                      <a:r>
                        <a:rPr kumimoji="0" lang="ru-RU" sz="14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(дом или группа).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Обсуждает идеи по темам детских исследований</a:t>
                      </a:r>
                      <a:r>
                        <a:rPr kumimoji="0" lang="ru-RU" sz="14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kern="1200" baseline="0" dirty="0" smtClean="0">
                          <a:latin typeface="Times New Roman" pitchFamily="18" charset="0"/>
                          <a:cs typeface="Times New Roman" pitchFamily="18" charset="0"/>
                          <a:hlinkClick r:id="rId2" action="ppaction://hlinkpres?slideindex=1&amp;slidetitle="/>
                        </a:rPr>
                        <a:t>«Опасные предметы дома», </a:t>
                      </a:r>
                      <a:r>
                        <a:rPr kumimoji="0" lang="ru-RU" sz="14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1400" kern="1200" baseline="0" dirty="0" smtClean="0">
                          <a:latin typeface="Times New Roman" pitchFamily="18" charset="0"/>
                          <a:cs typeface="Times New Roman" pitchFamily="18" charset="0"/>
                          <a:hlinkClick r:id="rId3" action="ppaction://hlinkpres?slideindex=1&amp;slidetitle="/>
                        </a:rPr>
                        <a:t>Правила безопасности в детском саду»</a:t>
                      </a:r>
                      <a:r>
                        <a:rPr kumimoji="0" lang="ru-RU" sz="14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kumimoji="0" lang="ru-RU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 Собирает информацию к консультации для родителей по</a:t>
                      </a:r>
                      <a:r>
                        <a:rPr kumimoji="0" lang="ru-RU" sz="14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ru-RU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теме:</a:t>
                      </a:r>
                      <a:r>
                        <a:rPr kumimoji="0" lang="ru-RU" sz="1400" kern="1200" dirty="0" smtClean="0">
                          <a:latin typeface="Times New Roman" pitchFamily="18" charset="0"/>
                          <a:cs typeface="Times New Roman" pitchFamily="18" charset="0"/>
                          <a:hlinkClick r:id="rId4" action="ppaction://hlinkfile"/>
                        </a:rPr>
                        <a:t>«Дома может быть опасно».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Дети делятся на группы</a:t>
                      </a:r>
                      <a:r>
                        <a:rPr kumimoji="0" lang="ru-RU" sz="14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 видам деятельности (дом или группа).</a:t>
                      </a:r>
                      <a:r>
                        <a:rPr kumimoji="0" lang="ru-RU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 Планируют свои действия, выдвигают предположения по вопросам учебной темы (где предметы, в которых прячется опасность</a:t>
                      </a:r>
                      <a:r>
                        <a:rPr kumimoji="0" lang="ru-RU" sz="14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как победить опасность).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r>
                        <a:rPr kumimoji="0" lang="ru-RU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ыбирают способы установления истины предположений</a:t>
                      </a:r>
                      <a:r>
                        <a:rPr kumimoji="0" lang="ru-RU" sz="14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(поговорить с родителями, спросить у воспитателя, посмотреть в интернете).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Знакомятся с консультацией по теме</a:t>
                      </a:r>
                      <a:r>
                        <a:rPr kumimoji="0" lang="ru-RU" sz="14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kern="1200" baseline="0" dirty="0" smtClean="0">
                          <a:latin typeface="Times New Roman" pitchFamily="18" charset="0"/>
                          <a:cs typeface="Times New Roman" pitchFamily="18" charset="0"/>
                          <a:hlinkClick r:id="rId4" action="ppaction://hlinkfile"/>
                        </a:rPr>
                        <a:t>«Дома может быть опасно»,</a:t>
                      </a:r>
                      <a:r>
                        <a:rPr kumimoji="0" lang="ru-RU" sz="1400" kern="1200" dirty="0" smtClean="0">
                          <a:latin typeface="Times New Roman" pitchFamily="18" charset="0"/>
                          <a:cs typeface="Times New Roman" pitchFamily="18" charset="0"/>
                          <a:hlinkClick r:id="rId4" action="ppaction://hlinkfile"/>
                        </a:rPr>
                        <a:t> </a:t>
                      </a:r>
                      <a:r>
                        <a:rPr kumimoji="0" lang="ru-RU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планируют и предлагают свою помощь детям  в проведении исследований:</a:t>
                      </a:r>
                      <a:r>
                        <a:rPr kumimoji="0" lang="ru-RU" sz="14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kern="1200" baseline="0" dirty="0" smtClean="0">
                          <a:latin typeface="Times New Roman" pitchFamily="18" charset="0"/>
                          <a:cs typeface="Times New Roman" pitchFamily="18" charset="0"/>
                          <a:hlinkClick r:id="rId2" action="ppaction://hlinkpres?slideindex=1&amp;slidetitle="/>
                        </a:rPr>
                        <a:t>«Опасные предметы дома» , </a:t>
                      </a:r>
                      <a:r>
                        <a:rPr kumimoji="0" lang="ru-RU" sz="1400" kern="1200" baseline="0" dirty="0" smtClean="0">
                          <a:latin typeface="Times New Roman" pitchFamily="18" charset="0"/>
                          <a:cs typeface="Times New Roman" pitchFamily="18" charset="0"/>
                          <a:hlinkClick r:id="rId3" action="ppaction://hlinkpres?slideindex=1&amp;slidetitle="/>
                        </a:rPr>
                        <a:t>«Правила безопасного поведения в детском саду»</a:t>
                      </a:r>
                      <a:endParaRPr kumimoji="0" lang="ru-RU" sz="1400" kern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5362" name="Picture 2" descr="https://cf.ppt-online.org/files/slide/0/0Bc7LjEa8bMHWXKAVUIxpmzyCfhwTZdkuSgJDR/slide-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82127" cy="687762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52863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0"/>
            <a:ext cx="77768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n>
                  <a:solidFill>
                    <a:srgbClr val="C00000"/>
                  </a:solidFill>
                </a:ln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ПРОЕКТИРОВОЧНЫЙ  ЭТАП</a:t>
            </a:r>
            <a:br>
              <a:rPr lang="ru-RU" sz="3200" dirty="0" smtClean="0">
                <a:ln>
                  <a:solidFill>
                    <a:srgbClr val="C00000"/>
                  </a:solidFill>
                </a:ln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</a:br>
            <a:endParaRPr lang="ru-RU" sz="3200" dirty="0">
              <a:ln>
                <a:solidFill>
                  <a:srgbClr val="C00000"/>
                </a:solidFill>
              </a:ln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0034" y="500042"/>
            <a:ext cx="35044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  <a:latin typeface="Monotype Corsiva" pitchFamily="66" charset="0"/>
              </a:rPr>
              <a:t>Цель: планирование деятельности</a:t>
            </a:r>
            <a:endParaRPr lang="ru-RU" sz="2000" b="1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4237119"/>
              </p:ext>
            </p:extLst>
          </p:nvPr>
        </p:nvGraphicFramePr>
        <p:xfrm>
          <a:off x="285720" y="928670"/>
          <a:ext cx="8640960" cy="381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0"/>
                <a:gridCol w="2880320"/>
                <a:gridCol w="2880320"/>
              </a:tblGrid>
              <a:tr h="6480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</a:t>
                      </a:r>
                    </a:p>
                    <a:p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Дети </a:t>
                      </a:r>
                    </a:p>
                    <a:p>
                      <a:pPr algn="ctr"/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Родители 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6806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Помогает детям разделиться на группы по видам деятельности</a:t>
                      </a:r>
                      <a:r>
                        <a:rPr kumimoji="0" lang="ru-RU" sz="1400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(дом или группа).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Обсуждает идеи по темам детских исследований</a:t>
                      </a:r>
                      <a:r>
                        <a:rPr kumimoji="0" lang="ru-RU" sz="1400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«Профессии долгожители», «Профессии 21 века».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Собирает информацию к консультации для родителей по</a:t>
                      </a:r>
                      <a:r>
                        <a:rPr kumimoji="0" lang="ru-RU" sz="1400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kumimoji="0" lang="ru-RU" sz="14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теме</a:t>
                      </a:r>
                      <a:r>
                        <a:rPr kumimoji="0" lang="ru-RU" sz="1400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400" kern="120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«Знакомство детей с профессиями» </a:t>
                      </a:r>
                      <a:r>
                        <a:rPr kumimoji="0" lang="ru-RU" sz="1400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kumimoji="0" lang="en-US" sz="1400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6"/>
                        </a:rPr>
                        <a:t>https://yadi.sk/i/Uuj7_SUMCjwA6g</a:t>
                      </a:r>
                      <a:r>
                        <a:rPr kumimoji="0" lang="ru-RU" sz="1400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Дети делятся на группы</a:t>
                      </a:r>
                      <a:r>
                        <a:rPr kumimoji="0" lang="ru-RU" sz="1400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 видам деятельности (дом или группа).</a:t>
                      </a:r>
                      <a:r>
                        <a:rPr kumimoji="0" lang="ru-RU" sz="14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Планируют свои действия, выдвигают предположения по вопросам темы.</a:t>
                      </a:r>
                      <a:endParaRPr kumimoji="0" lang="ru-RU" sz="1400" kern="12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kumimoji="0" lang="ru-RU" sz="14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ыбирают способы установления истины предположений</a:t>
                      </a:r>
                      <a:r>
                        <a:rPr kumimoji="0" lang="ru-RU" sz="1400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(поговорить с родителями, спросить у воспитателя, посмотреть в интернете)</a:t>
                      </a:r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Знакомятся с консультацией по теме</a:t>
                      </a:r>
                      <a:r>
                        <a:rPr kumimoji="0" lang="ru-RU" sz="1400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kumimoji="0" lang="ru-RU" sz="1400" kern="120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«Знакомство детей с профессиями» </a:t>
                      </a:r>
                      <a:r>
                        <a:rPr kumimoji="0" lang="ru-RU" sz="1400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kumimoji="0" lang="en-US" sz="1400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6"/>
                        </a:rPr>
                        <a:t>https://yadi.sk/i/Uuj7_SUMCjwA6g</a:t>
                      </a:r>
                      <a:r>
                        <a:rPr kumimoji="0" lang="ru-RU" sz="1400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Планируют и предлагают свою помощь детям  в проведении исследований: </a:t>
                      </a:r>
                      <a:r>
                        <a:rPr kumimoji="0" lang="ru-RU" sz="1400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«Профессии долгожители»  «Профессии 21 века».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428596" y="4786322"/>
            <a:ext cx="84296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  <a:latin typeface="Monotype Corsiva" pitchFamily="66" charset="0"/>
              </a:rPr>
              <a:t>Результат</a:t>
            </a: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: </a:t>
            </a:r>
            <a:r>
              <a:rPr lang="ru-RU" sz="2000" dirty="0" smtClean="0">
                <a:solidFill>
                  <a:srgbClr val="FFFF00"/>
                </a:solidFill>
                <a:latin typeface="Monotype Corsiva" pitchFamily="66" charset="0"/>
                <a:cs typeface="Times New Roman" pitchFamily="18" charset="0"/>
              </a:rPr>
              <a:t>определены темы детских исследований</a:t>
            </a:r>
            <a:endParaRPr lang="ru-RU" sz="2000" dirty="0">
              <a:solidFill>
                <a:srgbClr val="FFFF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13" name="Выгнутая вверх стрелка 12">
            <a:hlinkClick r:id="rId7" action="ppaction://hlinksldjump"/>
          </p:cNvPr>
          <p:cNvSpPr/>
          <p:nvPr/>
        </p:nvSpPr>
        <p:spPr>
          <a:xfrm rot="16200000">
            <a:off x="8108181" y="3679033"/>
            <a:ext cx="759522" cy="545208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6852411" cy="436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4137"/>
                <a:gridCol w="2284137"/>
                <a:gridCol w="2284137"/>
              </a:tblGrid>
              <a:tr h="5754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dirty="0" smtClean="0">
                          <a:solidFill>
                            <a:srgbClr val="002060"/>
                          </a:solidFill>
                          <a:latin typeface="Monotype Corsiva" pitchFamily="66" charset="0"/>
                          <a:ea typeface="+mn-ea"/>
                          <a:cs typeface="+mn-cs"/>
                        </a:rPr>
                        <a:t>педагог</a:t>
                      </a:r>
                      <a:endParaRPr lang="ru-RU" sz="1800" dirty="0" smtClean="0">
                        <a:solidFill>
                          <a:srgbClr val="002060"/>
                        </a:solidFill>
                        <a:latin typeface="Monotype Corsiva" pitchFamily="66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Monotype Corsiva" pitchFamily="66" charset="0"/>
                        </a:rPr>
                        <a:t>дети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Monotype Corsiva" pitchFamily="66" charset="0"/>
                        </a:rPr>
                        <a:t>родители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7265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Создаёт условия для детских исследований: направляет и контролирует деятельность детей. Даёт индивидуальные консультации родителям. Проводит игры </a:t>
                      </a:r>
                      <a:r>
                        <a:rPr kumimoji="0" lang="ru-RU" sz="12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2" action="ppaction://hlinkfile"/>
                        </a:rPr>
                        <a:t>:</a:t>
                      </a:r>
                      <a:r>
                        <a:rPr kumimoji="0" lang="ru-RU" sz="1200" kern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2" action="ppaction://hlinkfile"/>
                        </a:rPr>
                        <a:t> «Где прячется опасность», </a:t>
                      </a:r>
                      <a:r>
                        <a:rPr kumimoji="0" lang="ru-RU" sz="1200" kern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3" action="ppaction://hlinkpres?slideindex=1&amp;slidetitle="/>
                        </a:rPr>
                        <a:t>«Опасные ситуации дома»;</a:t>
                      </a:r>
                      <a:r>
                        <a:rPr kumimoji="0" lang="ru-RU" sz="12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упражнения</a:t>
                      </a:r>
                      <a:r>
                        <a:rPr kumimoji="0" lang="ru-RU" sz="12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4" action="ppaction://hlinkfile"/>
                        </a:rPr>
                        <a:t>: «Разные ситуации в помещении», </a:t>
                      </a:r>
                      <a:r>
                        <a:rPr kumimoji="0" lang="ru-RU" sz="12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5" action="ppaction://hlinkfile"/>
                        </a:rPr>
                        <a:t>«Что с начала, что потом»;</a:t>
                      </a:r>
                      <a:endParaRPr kumimoji="0" lang="ru-RU" sz="1200" kern="1200" dirty="0" smtClean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kumimoji="0" lang="ru-RU" sz="12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задания</a:t>
                      </a:r>
                      <a:r>
                        <a:rPr kumimoji="0" lang="ru-RU" sz="12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6" action="ppaction://hlinkfile"/>
                        </a:rPr>
                        <a:t>: «Опасные</a:t>
                      </a:r>
                      <a:r>
                        <a:rPr kumimoji="0" lang="ru-RU" sz="1200" kern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6" action="ppaction://hlinkfile"/>
                        </a:rPr>
                        <a:t> предметы».</a:t>
                      </a:r>
                      <a:r>
                        <a:rPr kumimoji="0" lang="ru-RU" sz="12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Использует пособия</a:t>
                      </a:r>
                      <a:r>
                        <a:rPr kumimoji="0" lang="ru-RU" sz="12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7" action="ppaction://hlinkfile"/>
                        </a:rPr>
                        <a:t>: </a:t>
                      </a:r>
                      <a:r>
                        <a:rPr kumimoji="0" lang="ru-RU" sz="12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8" action="ppaction://hlinkfile"/>
                        </a:rPr>
                        <a:t>«Собери картинку», </a:t>
                      </a:r>
                      <a:endParaRPr kumimoji="0" lang="ru-RU" sz="1200" kern="1200" dirty="0" smtClean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l"/>
                      <a:endParaRPr kumimoji="0" lang="ru-RU" sz="1200" kern="1200" dirty="0" smtClean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Проведение группового исследования "</a:t>
                      </a:r>
                      <a:r>
                        <a:rPr kumimoji="0" lang="ru-RU" sz="12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9" action="ppaction://hlinkpres?slideindex=1&amp;slidetitle="/>
                        </a:rPr>
                        <a:t>Правила безопасного   поведения  </a:t>
                      </a:r>
                      <a:r>
                        <a:rPr kumimoji="0" lang="ru-RU" sz="12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группе детского сада ". Индивидуальное </a:t>
                      </a:r>
                      <a:r>
                        <a:rPr kumimoji="0" lang="ru-RU" sz="12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10" action="ppaction://hlinkpres?slideindex=1&amp;slidetitle="/>
                        </a:rPr>
                        <a:t>исследование"Опасные предметы дома".</a:t>
                      </a:r>
                      <a:r>
                        <a:rPr kumimoji="0" lang="ru-RU" sz="12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Дети</a:t>
                      </a:r>
                      <a:r>
                        <a:rPr kumimoji="0" lang="ru-RU" sz="1200" kern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используют</a:t>
                      </a:r>
                      <a:r>
                        <a:rPr kumimoji="0" lang="ru-RU" sz="12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знания, умения, навыки в</a:t>
                      </a:r>
                      <a:r>
                        <a:rPr kumimoji="0" lang="ru-RU" sz="1200" kern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играх</a:t>
                      </a:r>
                      <a:r>
                        <a:rPr kumimoji="0" lang="ru-RU" sz="12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2" action="ppaction://hlinkfile"/>
                        </a:rPr>
                        <a:t>:</a:t>
                      </a:r>
                      <a:r>
                        <a:rPr kumimoji="0" lang="ru-RU" sz="1200" kern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2" action="ppaction://hlinkfile"/>
                        </a:rPr>
                        <a:t> «Где прячется опасность», </a:t>
                      </a:r>
                      <a:r>
                        <a:rPr kumimoji="0" lang="ru-RU" sz="1200" kern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3" action="ppaction://hlinkpres?slideindex=1&amp;slidetitle="/>
                        </a:rPr>
                        <a:t>«Опасные ситуации дома»;</a:t>
                      </a:r>
                      <a:r>
                        <a:rPr kumimoji="0" lang="ru-RU" sz="12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</a:t>
                      </a:r>
                      <a:r>
                        <a:rPr kumimoji="0" lang="ru-RU" sz="1200" kern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kumimoji="0" lang="ru-RU" sz="1200" kern="1200" dirty="0" smtClean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kern="1200" baseline="0" dirty="0" smtClean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kern="1200" baseline="0" dirty="0" smtClean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kern="1200" baseline="0" dirty="0" smtClean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kern="1200" baseline="0" dirty="0" smtClean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kern="1200" baseline="0" dirty="0" smtClean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kern="1200" baseline="0" dirty="0" smtClean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Участие родителей в создании альбома с иллюстрациями </a:t>
                      </a:r>
                      <a:r>
                        <a:rPr kumimoji="0" lang="ru-RU" sz="12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11" action="ppaction://hlinkpres?slideindex=1&amp;slidetitle="/>
                        </a:rPr>
                        <a:t>«Дома может быть опасно", </a:t>
                      </a:r>
                      <a:r>
                        <a:rPr kumimoji="0" lang="ru-RU" sz="12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оказание помощи детям в составлении альбома стихов и загадок </a:t>
                      </a:r>
                      <a:r>
                        <a:rPr kumimoji="0" lang="ru-RU" sz="12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12" action="ppaction://hlinkpres?slideindex=1&amp;slidetitle="/>
                        </a:rPr>
                        <a:t>"Опасность вокруг нас".  </a:t>
                      </a:r>
                      <a:endParaRPr kumimoji="0" lang="ru-RU" sz="1200" kern="1200" dirty="0" smtClean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5362" name="Picture 2" descr="https://cf.ppt-online.org/files/slide/0/0Bc7LjEa8bMHWXKAVUIxpmzyCfhwTZdkuSgJDR/slide-0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82127" cy="687762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52863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874846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n>
                  <a:solidFill>
                    <a:srgbClr val="C00000"/>
                  </a:solidFill>
                </a:ln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ПРАКТИЧЕСКИЙ  ЭТАП</a:t>
            </a:r>
            <a:r>
              <a:rPr lang="ru-RU" sz="1200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sz="1200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FFFF00"/>
                </a:solidFill>
                <a:latin typeface="Monotype Corsiva" pitchFamily="66" charset="0"/>
              </a:rPr>
              <a:t>Цель: приобретение практических знаний, умений, навыков в процессе решения проектных задач</a:t>
            </a:r>
            <a:endParaRPr lang="ru-RU" b="1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9825153"/>
              </p:ext>
            </p:extLst>
          </p:nvPr>
        </p:nvGraphicFramePr>
        <p:xfrm>
          <a:off x="220284" y="718027"/>
          <a:ext cx="8816212" cy="518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5572"/>
                <a:gridCol w="3672408"/>
                <a:gridCol w="2088232"/>
              </a:tblGrid>
              <a:tr h="33470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</a:t>
                      </a:r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Дети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Родители </a:t>
                      </a:r>
                    </a:p>
                  </a:txBody>
                  <a:tcPr/>
                </a:tc>
              </a:tr>
              <a:tr h="32102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Создаёт условия для детских исследований: направляет и контролирует деятельность детей. Даёт индивидуальные консультации родителям. Проводит игры: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«Загадки о профессиях» </a:t>
                      </a:r>
                      <a:r>
                        <a:rPr kumimoji="0" lang="ru-RU" sz="12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kumimoji="0" lang="en-US" sz="12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4"/>
                        </a:rPr>
                        <a:t>https://yadi.sk/i/0kA4Snc4XIkmQA</a:t>
                      </a:r>
                      <a:r>
                        <a:rPr kumimoji="0" lang="ru-RU" sz="12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kumimoji="0" lang="ru-RU" sz="1200" kern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«Что  нужно для работы»</a:t>
                      </a:r>
                      <a:r>
                        <a:rPr kumimoji="0" lang="ru-RU" sz="1200" kern="120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kumimoji="0" lang="en-US" sz="1200" kern="120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5"/>
                        </a:rPr>
                        <a:t>https://yadi.sk/d/unYEgRQQFd9HEw</a:t>
                      </a:r>
                      <a:r>
                        <a:rPr kumimoji="0" lang="ru-RU" sz="1200" kern="120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200" kern="12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«Кто что делает» - </a:t>
                      </a:r>
                      <a:r>
                        <a:rPr kumimoji="0" lang="en-US" sz="1200" kern="12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6"/>
                        </a:rPr>
                        <a:t>https://yadi.sk/i/3_ZYZBMYq0R2cQ</a:t>
                      </a:r>
                      <a:r>
                        <a:rPr kumimoji="0" lang="ru-RU" sz="1200" kern="12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«Профессии и инструменты» - </a:t>
                      </a:r>
                      <a:r>
                        <a:rPr kumimoji="0" lang="en-US" sz="1200" kern="12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7"/>
                        </a:rPr>
                        <a:t>https://yadi.sk/i/we6svalQNa9VDQ</a:t>
                      </a:r>
                      <a:r>
                        <a:rPr kumimoji="0" lang="ru-RU" sz="1200" kern="12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«Угадай профессию» - </a:t>
                      </a:r>
                      <a:r>
                        <a:rPr kumimoji="0" lang="en-US" sz="1200" kern="12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8"/>
                        </a:rPr>
                        <a:t>https://yadi.sk/i/kyOeokhGes1xBw</a:t>
                      </a:r>
                      <a:r>
                        <a:rPr kumimoji="0" lang="ru-RU" sz="1200" kern="12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«Найди пару» - </a:t>
                      </a:r>
                      <a:r>
                        <a:rPr kumimoji="0" lang="en-US" sz="1200" kern="120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9"/>
                        </a:rPr>
                        <a:t>https://yadi.sk/i/IbJyWDcrQ34PtQ</a:t>
                      </a:r>
                      <a:r>
                        <a:rPr kumimoji="0" lang="ru-RU" sz="1200" kern="120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«Собери на работу» - </a:t>
                      </a:r>
                      <a:r>
                        <a:rPr kumimoji="0" lang="en-US" sz="1200" kern="120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0"/>
                        </a:rPr>
                        <a:t>https://yadi.sk/d/bV9RTCJ-lBLjmg</a:t>
                      </a:r>
                      <a:r>
                        <a:rPr kumimoji="0" lang="ru-RU" sz="1200" kern="120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Monotype Corsiva" pitchFamily="66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«Стихи о профессиях»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1"/>
                        </a:rPr>
                        <a:t>https://yadi.sk/i/Z56hzGvQFwMJ1Q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kern="12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Танграм</a:t>
                      </a:r>
                      <a:r>
                        <a:rPr kumimoji="0" lang="ru-RU" sz="1200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«Профессии наших мам и пап» - </a:t>
                      </a:r>
                      <a:r>
                        <a:rPr kumimoji="0" lang="en-US" sz="1200" kern="120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2"/>
                        </a:rPr>
                        <a:t>https://yadi.sk/i/IhvepTzF8STvQg</a:t>
                      </a:r>
                      <a:r>
                        <a:rPr kumimoji="0" lang="ru-RU" sz="1200" kern="120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kumimoji="0" lang="ru-RU" sz="1200" kern="1200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группового исследования                     </a:t>
                      </a:r>
                      <a:r>
                        <a:rPr kumimoji="0" lang="ru-RU" sz="1200" kern="12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«Профессии долгожители» </a:t>
                      </a:r>
                      <a:r>
                        <a:rPr kumimoji="0" lang="ru-RU" sz="12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kumimoji="0" lang="en-US" sz="12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3"/>
                        </a:rPr>
                        <a:t>https://yadi.sk/i/q_PQEqdBlUXdTw</a:t>
                      </a:r>
                      <a:r>
                        <a:rPr kumimoji="0" lang="ru-RU" sz="12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</a:t>
                      </a:r>
                      <a:r>
                        <a:rPr kumimoji="0" lang="ru-RU" sz="1200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2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группе детского сада.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Индивидуальное исследование                             </a:t>
                      </a:r>
                      <a:r>
                        <a:rPr kumimoji="0" lang="ru-RU" sz="1200" kern="12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«Профессии 21 века» </a:t>
                      </a:r>
                      <a:r>
                        <a:rPr kumimoji="0" lang="ru-RU" sz="12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kumimoji="0" lang="en-US" sz="12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4"/>
                        </a:rPr>
                        <a:t>https://yadi.sk/i/F27nyGwADmorRw</a:t>
                      </a:r>
                      <a:r>
                        <a:rPr kumimoji="0" lang="ru-RU" sz="12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kern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Дети</a:t>
                      </a:r>
                      <a:r>
                        <a:rPr kumimoji="0" lang="ru-RU" sz="1200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используют</a:t>
                      </a:r>
                      <a:r>
                        <a:rPr kumimoji="0" lang="ru-RU" sz="12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знания, умения, навыки в</a:t>
                      </a:r>
                      <a:r>
                        <a:rPr kumimoji="0" lang="ru-RU" sz="1200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играх: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«Загадки о профессиях» </a:t>
                      </a:r>
                      <a:r>
                        <a:rPr kumimoji="0" lang="ru-RU" sz="12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kumimoji="0" lang="en-US" sz="12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4"/>
                        </a:rPr>
                        <a:t>https://yadi.sk/i/0kA4Snc4XIkmQA</a:t>
                      </a:r>
                      <a:r>
                        <a:rPr kumimoji="0" lang="ru-RU" sz="12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2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2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kumimoji="0" lang="ru-RU" sz="1200" kern="12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Что  нужно для работы»</a:t>
                      </a:r>
                      <a:r>
                        <a:rPr kumimoji="0" lang="ru-RU" sz="1200" kern="120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kumimoji="0" lang="en-US" sz="1200" kern="120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5"/>
                        </a:rPr>
                        <a:t>https://yadi.sk/d/unYEgRQQFd9HEw</a:t>
                      </a:r>
                      <a:r>
                        <a:rPr kumimoji="0" lang="ru-RU" sz="1200" kern="120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200" kern="12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«Кто что делает» - </a:t>
                      </a:r>
                      <a:r>
                        <a:rPr kumimoji="0" lang="en-US" sz="1200" kern="12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6"/>
                        </a:rPr>
                        <a:t>https://yadi.sk/i/3_ZYZBMYq0R2cQ</a:t>
                      </a:r>
                      <a:r>
                        <a:rPr kumimoji="0" lang="ru-RU" sz="1200" kern="12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«Профессии и инструменты» - </a:t>
                      </a:r>
                      <a:r>
                        <a:rPr kumimoji="0" lang="en-US" sz="1200" kern="12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7"/>
                        </a:rPr>
                        <a:t>https://yadi.sk/i/we6svalQNa9VDQ</a:t>
                      </a:r>
                      <a:r>
                        <a:rPr kumimoji="0" lang="ru-RU" sz="1200" kern="12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«Угадай профессию» - </a:t>
                      </a:r>
                      <a:r>
                        <a:rPr kumimoji="0" lang="en-US" sz="1200" kern="12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8"/>
                        </a:rPr>
                        <a:t>https://yadi.sk/i/kyOeokhGes1xBw</a:t>
                      </a:r>
                      <a:r>
                        <a:rPr kumimoji="0" lang="ru-RU" sz="1200" kern="12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«Найди пару» - </a:t>
                      </a:r>
                      <a:r>
                        <a:rPr kumimoji="0" lang="en-US" sz="1200" kern="120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9"/>
                        </a:rPr>
                        <a:t>https://yadi.sk/i/IbJyWDcrQ34PtQ</a:t>
                      </a:r>
                      <a:r>
                        <a:rPr kumimoji="0" lang="ru-RU" sz="1200" kern="120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«Собери на работу» - </a:t>
                      </a:r>
                      <a:r>
                        <a:rPr kumimoji="0" lang="en-US" sz="1200" kern="120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0"/>
                        </a:rPr>
                        <a:t>https://yadi.sk/d/bV9RTCJ-lBLjmg</a:t>
                      </a:r>
                      <a:r>
                        <a:rPr kumimoji="0" lang="ru-RU" sz="1200" kern="120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kern="12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Танграм</a:t>
                      </a:r>
                      <a:r>
                        <a:rPr kumimoji="0" lang="ru-RU" sz="1200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«Профессии наших мам и пап» - </a:t>
                      </a:r>
                      <a:r>
                        <a:rPr kumimoji="0" lang="en-US" sz="1200" kern="120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2"/>
                        </a:rPr>
                        <a:t>https://yadi.sk/i/IhvepTzF8STvQg</a:t>
                      </a:r>
                      <a:r>
                        <a:rPr kumimoji="0" lang="ru-RU" sz="1200" kern="120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родителей в создании альбома</a:t>
                      </a:r>
                      <a:r>
                        <a:rPr kumimoji="0" lang="ru-RU" sz="1200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из картинок и </a:t>
                      </a:r>
                      <a:r>
                        <a:rPr kumimoji="0" lang="ru-RU" sz="1200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стихов </a:t>
                      </a:r>
                      <a:r>
                        <a:rPr kumimoji="0" lang="ru-RU" sz="1200" kern="120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«Все профессии важны, все профессии нужны</a:t>
                      </a:r>
                      <a:r>
                        <a:rPr kumimoji="0" lang="ru-RU" sz="1200" kern="120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- </a:t>
                      </a:r>
                      <a:r>
                        <a:rPr kumimoji="0" lang="en-US" sz="1200" kern="120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1"/>
                        </a:rPr>
                        <a:t>https://yadi.sk/i/Z56hzGvQFwMJ1Q</a:t>
                      </a:r>
                      <a:r>
                        <a:rPr kumimoji="0" lang="ru-RU" sz="1200" kern="120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kumimoji="0" lang="ru-RU" sz="1200" kern="1200" dirty="0" smtClean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6852411" cy="478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4137"/>
                <a:gridCol w="2284137"/>
                <a:gridCol w="2284137"/>
              </a:tblGrid>
              <a:tr h="5754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dirty="0" smtClean="0">
                          <a:solidFill>
                            <a:srgbClr val="002060"/>
                          </a:solidFill>
                          <a:latin typeface="Monotype Corsiva" pitchFamily="66" charset="0"/>
                          <a:ea typeface="+mn-ea"/>
                          <a:cs typeface="+mn-cs"/>
                        </a:rPr>
                        <a:t>педагог</a:t>
                      </a:r>
                      <a:endParaRPr lang="ru-RU" sz="1800" dirty="0" smtClean="0">
                        <a:solidFill>
                          <a:srgbClr val="002060"/>
                        </a:solidFill>
                        <a:latin typeface="Monotype Corsiva" pitchFamily="66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Monotype Corsiva" pitchFamily="66" charset="0"/>
                        </a:rPr>
                        <a:t>дети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Monotype Corsiva" pitchFamily="66" charset="0"/>
                        </a:rPr>
                        <a:t>родители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7265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Создаёт условия для детских исследований: направляет и контролирует деятельность детей. Даёт индивидуальные консультации родителям. Проводит игры </a:t>
                      </a:r>
                      <a:r>
                        <a:rPr kumimoji="0" lang="ru-RU" sz="14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2" action="ppaction://hlinkfile"/>
                        </a:rPr>
                        <a:t>:</a:t>
                      </a:r>
                      <a:r>
                        <a:rPr kumimoji="0" lang="ru-RU" sz="1400" kern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2" action="ppaction://hlinkfile"/>
                        </a:rPr>
                        <a:t> «Где прячется опасность», </a:t>
                      </a:r>
                      <a:r>
                        <a:rPr kumimoji="0" lang="ru-RU" sz="1400" kern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3" action="ppaction://hlinkpres?slideindex=1&amp;slidetitle="/>
                        </a:rPr>
                        <a:t>«Опасные ситуации дома»;</a:t>
                      </a:r>
                      <a:r>
                        <a:rPr kumimoji="0" lang="ru-RU" sz="14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упражнения</a:t>
                      </a:r>
                      <a:r>
                        <a:rPr kumimoji="0" lang="ru-RU" sz="14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4" action="ppaction://hlinkfile"/>
                        </a:rPr>
                        <a:t>: «Разные ситуации в помещении», </a:t>
                      </a:r>
                      <a:r>
                        <a:rPr kumimoji="0" lang="ru-RU" sz="14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5" action="ppaction://hlinkfile"/>
                        </a:rPr>
                        <a:t>«Что с начала, что потом»;</a:t>
                      </a:r>
                      <a:endParaRPr kumimoji="0" lang="ru-RU" sz="1400" kern="1200" dirty="0" smtClean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kumimoji="0" lang="ru-RU" sz="14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задания</a:t>
                      </a:r>
                      <a:r>
                        <a:rPr kumimoji="0" lang="ru-RU" sz="14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6" action="ppaction://hlinkfile"/>
                        </a:rPr>
                        <a:t>: «Опасные</a:t>
                      </a:r>
                      <a:r>
                        <a:rPr kumimoji="0" lang="ru-RU" sz="1400" kern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6" action="ppaction://hlinkfile"/>
                        </a:rPr>
                        <a:t> предметы».</a:t>
                      </a:r>
                      <a:r>
                        <a:rPr kumimoji="0" lang="ru-RU" sz="14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Использует пособия</a:t>
                      </a:r>
                      <a:r>
                        <a:rPr kumimoji="0" lang="ru-RU" sz="14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7" action="ppaction://hlinkfile"/>
                        </a:rPr>
                        <a:t>: </a:t>
                      </a:r>
                      <a:r>
                        <a:rPr kumimoji="0" lang="ru-RU" sz="14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8" action="ppaction://hlinkfile"/>
                        </a:rPr>
                        <a:t>«Собери картинку», </a:t>
                      </a:r>
                      <a:endParaRPr kumimoji="0" lang="ru-RU" sz="1400" kern="1200" dirty="0" smtClean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l"/>
                      <a:endParaRPr kumimoji="0" lang="ru-RU" sz="1400" kern="1200" dirty="0" smtClean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Проведение группового исследования "</a:t>
                      </a:r>
                      <a:r>
                        <a:rPr kumimoji="0" lang="ru-RU" sz="14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9" action="ppaction://hlinkpres?slideindex=1&amp;slidetitle="/>
                        </a:rPr>
                        <a:t>Правила безопасного   поведения  </a:t>
                      </a:r>
                      <a:r>
                        <a:rPr kumimoji="0" lang="ru-RU" sz="14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группе детского сада ". Индивидуальное </a:t>
                      </a:r>
                      <a:r>
                        <a:rPr kumimoji="0" lang="ru-RU" sz="14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10" action="ppaction://hlinkpres?slideindex=1&amp;slidetitle="/>
                        </a:rPr>
                        <a:t>исследование"Опасные предметы дома".</a:t>
                      </a:r>
                      <a:r>
                        <a:rPr kumimoji="0" lang="ru-RU" sz="14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Дети</a:t>
                      </a:r>
                      <a:r>
                        <a:rPr kumimoji="0" lang="ru-RU" sz="1400" kern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используют</a:t>
                      </a:r>
                      <a:r>
                        <a:rPr kumimoji="0" lang="ru-RU" sz="14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знания, умения, навыки в</a:t>
                      </a:r>
                      <a:r>
                        <a:rPr kumimoji="0" lang="ru-RU" sz="1400" kern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играх</a:t>
                      </a:r>
                      <a:r>
                        <a:rPr kumimoji="0" lang="ru-RU" sz="14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2" action="ppaction://hlinkfile"/>
                        </a:rPr>
                        <a:t>:</a:t>
                      </a:r>
                      <a:r>
                        <a:rPr kumimoji="0" lang="ru-RU" sz="1400" kern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2" action="ppaction://hlinkfile"/>
                        </a:rPr>
                        <a:t> «Где прячется опасность», </a:t>
                      </a:r>
                      <a:r>
                        <a:rPr kumimoji="0" lang="ru-RU" sz="1400" kern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3" action="ppaction://hlinkpres?slideindex=1&amp;slidetitle="/>
                        </a:rPr>
                        <a:t>«Опасные ситуации дома»;</a:t>
                      </a:r>
                      <a:r>
                        <a:rPr kumimoji="0" lang="ru-RU" sz="14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</a:t>
                      </a:r>
                      <a:r>
                        <a:rPr kumimoji="0" lang="ru-RU" sz="1400" kern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kumimoji="0" lang="ru-RU" sz="1400" kern="1200" dirty="0" smtClean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kern="1200" baseline="0" dirty="0" smtClean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kern="1200" baseline="0" dirty="0" smtClean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kern="1200" baseline="0" dirty="0" smtClean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kern="1200" baseline="0" dirty="0" smtClean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kern="1200" baseline="0" dirty="0" smtClean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kern="1200" baseline="0" dirty="0" smtClean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Участие родителей в создании альбома с иллюстрациями </a:t>
                      </a:r>
                      <a:r>
                        <a:rPr kumimoji="0" lang="ru-RU" sz="14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11" action="ppaction://hlinkpres?slideindex=1&amp;slidetitle="/>
                        </a:rPr>
                        <a:t>«Дома может быть опасно", </a:t>
                      </a:r>
                      <a:r>
                        <a:rPr kumimoji="0" lang="ru-RU" sz="14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оказание помощи детям в составлении альбома стихов и загадок </a:t>
                      </a:r>
                      <a:r>
                        <a:rPr kumimoji="0" lang="ru-RU" sz="14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12" action="ppaction://hlinkpres?slideindex=1&amp;slidetitle="/>
                        </a:rPr>
                        <a:t>"Опасность вокруг нас".  </a:t>
                      </a:r>
                      <a:endParaRPr kumimoji="0" lang="ru-RU" sz="1400" kern="1200" dirty="0" smtClean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5362" name="Picture 2" descr="https://cf.ppt-online.org/files/slide/0/0Bc7LjEa8bMHWXKAVUIxpmzyCfhwTZdkuSgJDR/slide-0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82127" cy="687762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52863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864096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n>
                  <a:solidFill>
                    <a:srgbClr val="C00000"/>
                  </a:solidFill>
                </a:ln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ПРАКТИЧЕСКИЙ  ЭТАП</a:t>
            </a:r>
            <a:r>
              <a:rPr lang="ru-RU" sz="1400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sz="1400" dirty="0" smtClean="0">
                <a:solidFill>
                  <a:srgbClr val="C00000"/>
                </a:solidFill>
                <a:latin typeface="Monotype Corsiva" pitchFamily="66" charset="0"/>
              </a:rPr>
            </a:br>
            <a:endParaRPr lang="ru-RU" sz="1400" dirty="0">
              <a:latin typeface="Monotype Corsiva" pitchFamily="66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4439482"/>
              </p:ext>
            </p:extLst>
          </p:nvPr>
        </p:nvGraphicFramePr>
        <p:xfrm>
          <a:off x="251520" y="441632"/>
          <a:ext cx="8424936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6344"/>
                <a:gridCol w="3240360"/>
                <a:gridCol w="2088232"/>
              </a:tblGrid>
              <a:tr h="3230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</a:t>
                      </a:r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Дети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Родители </a:t>
                      </a:r>
                    </a:p>
                  </a:txBody>
                  <a:tcPr/>
                </a:tc>
              </a:tr>
              <a:tr h="28693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Ребусы:</a:t>
                      </a:r>
                      <a:r>
                        <a:rPr kumimoji="0" lang="ru-RU" sz="1200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«Ребусы о профессиях Рыбинска» - </a:t>
                      </a:r>
                      <a:r>
                        <a:rPr kumimoji="0" lang="en-US" sz="1200" kern="120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4"/>
                        </a:rPr>
                        <a:t>https://yadi.sk/i/UUW6qG9snvB-HQ</a:t>
                      </a:r>
                      <a:r>
                        <a:rPr kumimoji="0" lang="ru-RU" sz="1200" kern="120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«Ребусы о Рыбинских  предприятиях» - </a:t>
                      </a:r>
                      <a:r>
                        <a:rPr kumimoji="0" lang="en-US" sz="1200" kern="120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5"/>
                        </a:rPr>
                        <a:t>https://yadi.sk/i/J9nZd754IN9LBg</a:t>
                      </a:r>
                      <a:r>
                        <a:rPr kumimoji="0" lang="ru-RU" sz="1200" kern="120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kumimoji="0" lang="ru-RU" sz="1200" kern="1200" dirty="0" smtClean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endParaRPr kumimoji="0" lang="ru-RU" sz="1200" kern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kumimoji="0" lang="ru-RU" sz="12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Лабиринты:</a:t>
                      </a:r>
                      <a:r>
                        <a:rPr kumimoji="0" lang="ru-RU" sz="1200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l"/>
                      <a:r>
                        <a:rPr kumimoji="0" lang="ru-RU" sz="1200" kern="120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«Профессии Рыбинска» - </a:t>
                      </a:r>
                      <a:r>
                        <a:rPr kumimoji="0" lang="en-US" sz="1200" kern="120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6"/>
                        </a:rPr>
                        <a:t>https://yadi.sk/i/-hPbHCx0HIfTOg</a:t>
                      </a:r>
                      <a:r>
                        <a:rPr kumimoji="0" lang="ru-RU" sz="1200" kern="120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l"/>
                      <a:r>
                        <a:rPr kumimoji="0" lang="ru-RU" sz="1200" kern="120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«Дорога на работу» - </a:t>
                      </a:r>
                      <a:r>
                        <a:rPr kumimoji="0" lang="en-US" sz="1200" kern="120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7"/>
                        </a:rPr>
                        <a:t>https://yadi.sk/i/vZHnKfGZ0ds3xw</a:t>
                      </a:r>
                      <a:r>
                        <a:rPr kumimoji="0" lang="ru-RU" sz="1200" kern="120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l"/>
                      <a:endParaRPr kumimoji="0" lang="ru-RU" sz="1200" kern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kumimoji="0" lang="ru-RU" sz="12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Кроссворд: </a:t>
                      </a:r>
                    </a:p>
                    <a:p>
                      <a:pPr algn="l"/>
                      <a:r>
                        <a:rPr kumimoji="0" lang="ru-RU" sz="1200" kern="12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«Промышленность Рыбинска» - </a:t>
                      </a:r>
                      <a:r>
                        <a:rPr kumimoji="0" lang="en-US" sz="1200" kern="12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8"/>
                        </a:rPr>
                        <a:t>https://yadi.sk/i/wNvWelWN3tZDyw</a:t>
                      </a:r>
                      <a:r>
                        <a:rPr kumimoji="0" lang="ru-RU" sz="1200" kern="12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kumimoji="0" lang="ru-RU" sz="1200" kern="1200" baseline="0" dirty="0" smtClean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endParaRPr kumimoji="0" lang="ru-RU" sz="1200" kern="12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kumimoji="0" lang="ru-RU" sz="1200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Оценивание уровня детей </a:t>
                      </a:r>
                      <a:r>
                        <a:rPr kumimoji="0" lang="ru-RU" sz="1200" kern="120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kumimoji="0" lang="en-US" sz="1200" kern="120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9"/>
                        </a:rPr>
                        <a:t>https://yadi.sk/i/3Jdm9Kq4DcW5MA</a:t>
                      </a:r>
                      <a:r>
                        <a:rPr kumimoji="0" lang="ru-RU" sz="1200" kern="120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Ребусы:</a:t>
                      </a:r>
                      <a:r>
                        <a:rPr kumimoji="0" lang="ru-RU" sz="1200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«Ребусы о профессиях Рыбинска» - </a:t>
                      </a:r>
                      <a:r>
                        <a:rPr kumimoji="0" lang="en-US" sz="1200" kern="120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4"/>
                        </a:rPr>
                        <a:t>https://yadi.sk/i/UUW6qG9snvB-HQ</a:t>
                      </a:r>
                      <a:r>
                        <a:rPr kumimoji="0" lang="ru-RU" sz="1200" kern="120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«Ребусы о Рыбинских  предприятиях» - </a:t>
                      </a:r>
                      <a:r>
                        <a:rPr kumimoji="0" lang="en-US" sz="1200" kern="120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5"/>
                        </a:rPr>
                        <a:t>https://yadi.sk/i/J9nZd754IN9LBg</a:t>
                      </a:r>
                      <a:r>
                        <a:rPr kumimoji="0" lang="ru-RU" sz="1200" kern="120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kumimoji="0" lang="ru-RU" sz="1200" kern="1200" dirty="0" smtClean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endParaRPr kumimoji="0" lang="ru-RU" sz="1200" kern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kumimoji="0" lang="ru-RU" sz="12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Лабиринты:</a:t>
                      </a:r>
                      <a:r>
                        <a:rPr kumimoji="0" lang="ru-RU" sz="1200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l"/>
                      <a:r>
                        <a:rPr kumimoji="0" lang="ru-RU" sz="1200" kern="120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«Профессии Рыбинска» - </a:t>
                      </a:r>
                      <a:r>
                        <a:rPr kumimoji="0" lang="en-US" sz="1200" kern="120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6"/>
                        </a:rPr>
                        <a:t>https://yadi.sk/i/-hPbHCx0HIfTOg</a:t>
                      </a:r>
                      <a:r>
                        <a:rPr kumimoji="0" lang="ru-RU" sz="1200" kern="120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l"/>
                      <a:r>
                        <a:rPr kumimoji="0" lang="ru-RU" sz="1200" kern="120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«Дорога на работу» - </a:t>
                      </a:r>
                      <a:r>
                        <a:rPr kumimoji="0" lang="en-US" sz="1200" kern="120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7"/>
                        </a:rPr>
                        <a:t>https://yadi.sk/i/vZHnKfGZ0ds3xw</a:t>
                      </a:r>
                      <a:r>
                        <a:rPr kumimoji="0" lang="ru-RU" sz="1200" kern="120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kern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Просматривают альбомы:</a:t>
                      </a:r>
                      <a:r>
                        <a:rPr kumimoji="0" lang="ru-RU" sz="1200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«Все профессии нужны, все профессии важны</a:t>
                      </a:r>
                      <a:r>
                        <a:rPr kumimoji="0" lang="ru-RU" sz="1200" kern="120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- 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0"/>
                        </a:rPr>
                        <a:t>https://yadi.sk/i/Z56hzGvQFwMJ1Q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kumimoji="0" lang="ru-RU" sz="1200" kern="120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kumimoji="0" lang="ru-RU" sz="1200" kern="1200" baseline="0" dirty="0" smtClean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«Какие бывают профессии долгожители» - </a:t>
                      </a:r>
                      <a:r>
                        <a:rPr kumimoji="0" lang="en-US" sz="1200" kern="120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1"/>
                        </a:rPr>
                        <a:t>https://yadi.sk/i/2HmuqBvk58L77w</a:t>
                      </a:r>
                      <a:r>
                        <a:rPr kumimoji="0" lang="ru-RU" sz="1200" kern="120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endParaRPr kumimoji="0" lang="ru-RU" sz="1200" kern="1200" dirty="0" smtClean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kern="12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Решают </a:t>
                      </a:r>
                      <a:r>
                        <a:rPr kumimoji="0" lang="ru-RU" sz="12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кроссворд: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«Промышленность Рыбинска» - </a:t>
                      </a:r>
                      <a:r>
                        <a:rPr kumimoji="0" lang="en-US" sz="1200" kern="12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8"/>
                        </a:rPr>
                        <a:t>https://yadi.sk/i/wNvWelWN3tZDyw</a:t>
                      </a:r>
                      <a:r>
                        <a:rPr kumimoji="0" lang="ru-RU" sz="1200" kern="12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kumimoji="0" lang="ru-RU" sz="1200" kern="1200" baseline="0" dirty="0" smtClean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Оказание помощи детям в составлении альбома </a:t>
                      </a:r>
                      <a:r>
                        <a:rPr kumimoji="0" lang="ru-RU" sz="1200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из </a:t>
                      </a:r>
                      <a:r>
                        <a:rPr kumimoji="0" lang="ru-RU" sz="12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загадок</a:t>
                      </a:r>
                      <a:r>
                        <a:rPr kumimoji="0" lang="ru-RU" sz="1200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«Какие бывают профессии долгожители» - </a:t>
                      </a:r>
                      <a:r>
                        <a:rPr kumimoji="0" lang="en-US" sz="1200" kern="120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2"/>
                        </a:rPr>
                        <a:t>https://yadi.sk/i/qY590rMOHbDb4Q</a:t>
                      </a:r>
                      <a:r>
                        <a:rPr kumimoji="0" lang="ru-RU" sz="1200" kern="120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251520" y="4797152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Monotype Corsiva" pitchFamily="66" charset="0"/>
              </a:rPr>
              <a:t>Результат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:</a:t>
            </a:r>
            <a:r>
              <a:rPr lang="ru-RU" dirty="0" smtClean="0">
                <a:solidFill>
                  <a:srgbClr val="FFFF00"/>
                </a:solidFill>
                <a:latin typeface="Monotype Corsiva" pitchFamily="66" charset="0"/>
              </a:rPr>
              <a:t> </a:t>
            </a:r>
            <a:r>
              <a:rPr lang="ru-RU" dirty="0" smtClean="0">
                <a:solidFill>
                  <a:srgbClr val="FFFF00"/>
                </a:solidFill>
                <a:latin typeface="Monotype Corsiva" pitchFamily="66" charset="0"/>
                <a:cs typeface="Times New Roman" pitchFamily="18" charset="0"/>
              </a:rPr>
              <a:t>проведение  группового и индивидуального исследования </a:t>
            </a:r>
          </a:p>
        </p:txBody>
      </p:sp>
      <p:sp>
        <p:nvSpPr>
          <p:cNvPr id="12" name="Выгнутая вверх стрелка 11">
            <a:hlinkClick r:id="rId23" action="ppaction://hlinksldjump"/>
          </p:cNvPr>
          <p:cNvSpPr/>
          <p:nvPr/>
        </p:nvSpPr>
        <p:spPr>
          <a:xfrm rot="16200000">
            <a:off x="7893867" y="3821909"/>
            <a:ext cx="759522" cy="545208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6792690" cy="46101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4230"/>
                <a:gridCol w="2264230"/>
                <a:gridCol w="2264230"/>
              </a:tblGrid>
              <a:tr h="61648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dirty="0" smtClean="0">
                          <a:solidFill>
                            <a:srgbClr val="002060"/>
                          </a:solidFill>
                          <a:latin typeface="Monotype Corsiva" pitchFamily="66" charset="0"/>
                          <a:ea typeface="+mn-ea"/>
                          <a:cs typeface="+mn-cs"/>
                        </a:rPr>
                        <a:t>педагог</a:t>
                      </a:r>
                      <a:endParaRPr lang="ru-RU" sz="1800" dirty="0" smtClean="0">
                        <a:solidFill>
                          <a:srgbClr val="002060"/>
                        </a:solidFill>
                        <a:latin typeface="Monotype Corsiva" pitchFamily="66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Monotype Corsiva" pitchFamily="66" charset="0"/>
                        </a:rPr>
                        <a:t>дети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Monotype Corsiva" pitchFamily="66" charset="0"/>
                        </a:rPr>
                        <a:t>родители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9700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Контроль и корректировка готовности итоговых продуктов: альбомы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  <a:hlinkClick r:id="rId2" action="ppaction://hlinkpres?slideindex=1&amp;slidetitle="/>
                        </a:rPr>
                        <a:t>«Дома может быть опасно",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  <a:hlinkClick r:id="rId3" action="ppaction://hlinkpres?slideindex=1&amp;slidetitle="/>
                        </a:rPr>
                        <a:t>"Опасность вокруг нас".   ,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исследования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  <a:hlinkClick r:id="rId4" action="ppaction://hlinkpres?slideindex=1&amp;slidetitle="/>
                        </a:rPr>
                        <a:t>Правила безопасного   поведения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  <a:hlinkClick r:id="rId5" action="ppaction://hlinkpres?slideindex=1&amp;slidetitle="/>
                        </a:rPr>
                        <a:t>"Опасные предметы дома".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  <a:hlinkClick r:id="rId4" action="ppaction://hlinkpres?slideindex=1&amp;slidetitle=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Подготовка презентации итогов</a:t>
                      </a: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проекта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"Безопасность детей в детском саду и дома".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Оценивание подготовки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  <a:hlinkClick r:id="rId6" action="ppaction://hlinkfile"/>
                        </a:rPr>
                        <a:t>(приложение</a:t>
                      </a: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  <a:hlinkClick r:id="rId6" action="ppaction://hlinkfile"/>
                        </a:rPr>
                        <a:t> 3)</a:t>
                      </a:r>
                      <a:endParaRPr lang="ru-RU" sz="140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Самооценка результатов с помощью индивидуальных бесед.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Дети проходят  оценивание.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  <a:hlinkClick r:id="rId6" action="ppaction://hlinkfile"/>
                        </a:rPr>
                        <a:t> (приложение</a:t>
                      </a: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  <a:hlinkClick r:id="rId6" action="ppaction://hlinkfile"/>
                        </a:rPr>
                        <a:t> 3)</a:t>
                      </a:r>
                      <a:endParaRPr lang="ru-RU" sz="140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Помогают детям с содержанием презентационных материалов. Демонстрация альбома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  <a:hlinkClick r:id="rId2" action="ppaction://hlinkpres?slideindex=1&amp;slidetitle="/>
                        </a:rPr>
                        <a:t>«Дома может быть опасно",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  <a:hlinkClick r:id="rId3" action="ppaction://hlinkpres?slideindex=1&amp;slidetitle=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 детского исследования  "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  <a:hlinkClick r:id="rId5" action="ppaction://hlinkpres?slideindex=1&amp;slidetitle="/>
                        </a:rPr>
                        <a:t>Опасные предметы дома".</a:t>
                      </a:r>
                      <a:endParaRPr lang="ru-RU" sz="140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5362" name="Picture 2" descr="https://cf.ppt-online.org/files/slide/0/0Bc7LjEa8bMHWXKAVUIxpmzyCfhwTZdkuSgJDR/slide-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182127" cy="687762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-21712" y="-24542"/>
            <a:ext cx="9144000" cy="52863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0"/>
            <a:ext cx="856895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n>
                  <a:solidFill>
                    <a:srgbClr val="C00000"/>
                  </a:solidFill>
                </a:ln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КОРРЕКЦИОННЫЙ  ЭТАП</a:t>
            </a:r>
            <a:r>
              <a:rPr lang="ru-RU" sz="3200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sz="3200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2400" dirty="0" smtClean="0">
                <a:solidFill>
                  <a:srgbClr val="FFFF00"/>
                </a:solidFill>
                <a:latin typeface="Monotype Corsiva" pitchFamily="66" charset="0"/>
              </a:rPr>
              <a:t>Цель: обеспечение помощи при подготовке итогов работы проекта</a:t>
            </a:r>
            <a:r>
              <a:rPr lang="ru-RU" sz="3200" dirty="0" smtClean="0">
                <a:solidFill>
                  <a:srgbClr val="002060"/>
                </a:solidFill>
                <a:latin typeface="Monotype Corsiva" pitchFamily="66" charset="0"/>
              </a:rPr>
              <a:t/>
            </a:r>
            <a:br>
              <a:rPr lang="ru-RU" sz="3200" dirty="0" smtClean="0">
                <a:solidFill>
                  <a:srgbClr val="002060"/>
                </a:solidFill>
                <a:latin typeface="Monotype Corsiva" pitchFamily="66" charset="0"/>
              </a:rPr>
            </a:br>
            <a:endParaRPr lang="ru-RU" sz="3200" dirty="0">
              <a:latin typeface="Monotype Corsiva" pitchFamily="66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6785674"/>
              </p:ext>
            </p:extLst>
          </p:nvPr>
        </p:nvGraphicFramePr>
        <p:xfrm>
          <a:off x="179512" y="928670"/>
          <a:ext cx="8856984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8392"/>
                <a:gridCol w="2736304"/>
                <a:gridCol w="2592288"/>
              </a:tblGrid>
              <a:tr h="26808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</a:t>
                      </a:r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Дети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Родители </a:t>
                      </a:r>
                    </a:p>
                  </a:txBody>
                  <a:tcPr/>
                </a:tc>
              </a:tr>
              <a:tr h="31471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Контроль и корректировка готовности итоговых продуктов: альбомы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: </a:t>
                      </a:r>
                      <a:r>
                        <a:rPr lang="ru-RU" sz="140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«Все профессии важны, все профессии нужны</a:t>
                      </a:r>
                      <a:r>
                        <a:rPr lang="ru-RU" sz="140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- </a:t>
                      </a:r>
                      <a:r>
                        <a:rPr lang="en-US" sz="140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8"/>
                        </a:rPr>
                        <a:t>https://yadi.sk/i/Z56hzGvQFwMJ1Q</a:t>
                      </a:r>
                      <a:r>
                        <a:rPr lang="ru-RU" sz="140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endParaRPr lang="ru-RU" sz="1400" baseline="0" dirty="0" smtClean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«Какие бывают профессии долгожители» - </a:t>
                      </a:r>
                      <a:r>
                        <a:rPr lang="en-US" sz="140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9"/>
                        </a:rPr>
                        <a:t>https://yadi.sk/i/qY590rMOHbDb4Q</a:t>
                      </a:r>
                      <a:r>
                        <a:rPr lang="ru-RU" sz="140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dirty="0" smtClean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исследования: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«Профессии долгожители» </a:t>
                      </a:r>
                      <a:r>
                        <a:rPr kumimoji="0" lang="ru-RU" sz="14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kumimoji="0" lang="en-US" sz="14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0"/>
                        </a:rPr>
                        <a:t>https://yadi.sk/i/q_PQEqdBlUXdTw</a:t>
                      </a:r>
                      <a:r>
                        <a:rPr kumimoji="0" lang="ru-RU" sz="14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«Профессии 21 века»</a:t>
                      </a:r>
                      <a:r>
                        <a:rPr lang="ru-RU" sz="140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kumimoji="0" lang="en-US" sz="14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1"/>
                        </a:rPr>
                        <a:t>https://yadi.sk/i/F27nyGwADmorRw</a:t>
                      </a:r>
                      <a:r>
                        <a:rPr kumimoji="0" lang="ru-RU" sz="14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Подготовка презентации итогов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проекта 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«Промышленные профессии нашего  города»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Оценивание подготовки  детей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2"/>
                        </a:rPr>
                        <a:t>https://yadi.sk/i/y8IaJ10fQRXjtQ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Самооценка результатов с помощью индивидуальных бесед.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Дети проходят  оценивание: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2"/>
                        </a:rPr>
                        <a:t>https://yadi.sk/i/y8IaJ10fQRXjtQ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Помогают детям с содержанием презентационных материалов.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Демонстрация альбома </a:t>
                      </a:r>
                      <a:r>
                        <a:rPr lang="ru-RU" sz="1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«Все профессии важны, все профессии нужны</a:t>
                      </a:r>
                      <a:r>
                        <a:rPr lang="ru-RU" sz="1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8"/>
                        </a:rPr>
                        <a:t>https://yadi.sk/i/Z56hzGvQFwMJ1Q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детского исследования:                      </a:t>
                      </a:r>
                      <a:r>
                        <a:rPr lang="ru-RU" sz="14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«Профессии 21 века»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kumimoji="0" lang="en-US" sz="14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1"/>
                        </a:rPr>
                        <a:t>https://yadi.sk/i/F27nyGwADmorRw</a:t>
                      </a:r>
                      <a:r>
                        <a:rPr kumimoji="0" lang="ru-RU" sz="14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497064" y="5877272"/>
            <a:ext cx="74295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  <a:latin typeface="Monotype Corsiva" pitchFamily="66" charset="0"/>
              </a:rPr>
              <a:t>Результат</a:t>
            </a: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:</a:t>
            </a:r>
            <a:r>
              <a:rPr lang="ru-RU" sz="2000" dirty="0" smtClean="0">
                <a:solidFill>
                  <a:srgbClr val="FFFF00"/>
                </a:solidFill>
                <a:latin typeface="Monotype Corsiva" pitchFamily="66" charset="0"/>
              </a:rPr>
              <a:t> </a:t>
            </a:r>
            <a:r>
              <a:rPr lang="ru-RU" sz="2000" dirty="0" smtClean="0">
                <a:solidFill>
                  <a:srgbClr val="FFFF00"/>
                </a:solidFill>
                <a:latin typeface="Monotype Corsiva" pitchFamily="66" charset="0"/>
                <a:cs typeface="Times New Roman" pitchFamily="18" charset="0"/>
              </a:rPr>
              <a:t>отчёт с демонстрацией материалов</a:t>
            </a:r>
          </a:p>
        </p:txBody>
      </p:sp>
      <p:sp>
        <p:nvSpPr>
          <p:cNvPr id="11" name="Выгнутая вверх стрелка 10">
            <a:hlinkClick r:id="rId13" action="ppaction://hlinksldjump"/>
          </p:cNvPr>
          <p:cNvSpPr/>
          <p:nvPr/>
        </p:nvSpPr>
        <p:spPr>
          <a:xfrm rot="16200000">
            <a:off x="7893867" y="4107661"/>
            <a:ext cx="759522" cy="545208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6868554" cy="40082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9518"/>
                <a:gridCol w="2289518"/>
                <a:gridCol w="2289518"/>
              </a:tblGrid>
              <a:tr h="8555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Monotype Corsiva" pitchFamily="66" charset="0"/>
                        </a:rPr>
                        <a:t>педагог</a:t>
                      </a:r>
                    </a:p>
                    <a:p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Monotype Corsiva" pitchFamily="66" charset="0"/>
                        </a:rPr>
                        <a:t>дети</a:t>
                      </a:r>
                    </a:p>
                    <a:p>
                      <a:pPr algn="ctr"/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Monotype Corsiva" pitchFamily="66" charset="0"/>
                        </a:rPr>
                        <a:t>родители</a:t>
                      </a:r>
                    </a:p>
                    <a:p>
                      <a:pPr algn="ctr"/>
                      <a:endParaRPr lang="ru-RU" sz="2800" dirty="0"/>
                    </a:p>
                  </a:txBody>
                  <a:tcPr/>
                </a:tc>
              </a:tr>
              <a:tr h="30633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Готовит  буклет 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2" action="ppaction://hlinkfile"/>
                        </a:rPr>
                        <a:t>«Правила поведения  в группе»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 календарь  на день мероприятия, когда  будет представление проекта «Безопасность детей в детском саду и дома»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Оценка уровня детей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3" action="ppaction://hlinkfile"/>
                        </a:rPr>
                        <a:t>(приложение4)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Представление детских исследований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4" action="ppaction://hlinkpres?slideindex=1&amp;slidetitle="/>
                        </a:rPr>
                        <a:t>«Опасные предметы дома»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5" action="ppaction://hlinkpres?slideindex=1&amp;slidetitle="/>
                        </a:rPr>
                        <a:t>«Правила безопасности в детском саду»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Представление  детского буклета «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  <a:hlinkClick r:id="rId2" action="ppaction://hlinkfile"/>
                        </a:rPr>
                        <a:t>Правила поведения в группе»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Участие в развлечении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6" action="ppaction://hlinkfile"/>
                        </a:rPr>
                        <a:t>Опасность вокруг нас »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Проходят оценивание.</a:t>
                      </a:r>
                    </a:p>
                    <a:p>
                      <a:endParaRPr lang="ru-RU" sz="140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Участие в развлечении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6" action="ppaction://hlinkfile"/>
                        </a:rPr>
                        <a:t>Опасность вокруг нас »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5362" name="Picture 2" descr="https://cf.ppt-online.org/files/slide/0/0Bc7LjEa8bMHWXKAVUIxpmzyCfhwTZdkuSgJDR/slide-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182127" cy="687762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52863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92375"/>
            <a:ext cx="87129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n>
                  <a:solidFill>
                    <a:srgbClr val="C00000"/>
                  </a:solidFill>
                </a:ln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ЗАКЛЮЧИТЕЛЬНЫЙ ЭТАП</a:t>
            </a:r>
            <a:endParaRPr lang="ru-RU" sz="3200" dirty="0">
              <a:latin typeface="Monotype Corsiva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692696"/>
            <a:ext cx="33137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  <a:latin typeface="Monotype Corsiva" pitchFamily="66" charset="0"/>
              </a:rPr>
              <a:t>Цель: подготовка мероприятия </a:t>
            </a:r>
            <a:endParaRPr lang="ru-RU" sz="2000" b="1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5025660"/>
              </p:ext>
            </p:extLst>
          </p:nvPr>
        </p:nvGraphicFramePr>
        <p:xfrm>
          <a:off x="179512" y="1124744"/>
          <a:ext cx="8748465" cy="3696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6155"/>
                <a:gridCol w="2916155"/>
                <a:gridCol w="2916155"/>
              </a:tblGrid>
              <a:tr h="9448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</a:t>
                      </a:r>
                    </a:p>
                    <a:p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Дети </a:t>
                      </a:r>
                    </a:p>
                    <a:p>
                      <a:pPr algn="ctr"/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Родители </a:t>
                      </a:r>
                    </a:p>
                    <a:p>
                      <a:pPr algn="ctr"/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7516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Готовит  коллаж 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«Профессия моей мечты»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8"/>
                        </a:rPr>
                        <a:t>https://yadi.sk/i/xoJO75S4Cwf9ew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 уровня детей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9"/>
                        </a:rPr>
                        <a:t>https://yadi.sk/i/XSyd9N47iFCJJQ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Представление детских исследований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«Профессии долгожители» </a:t>
                      </a:r>
                      <a:r>
                        <a:rPr kumimoji="0" lang="ru-RU" sz="14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kumimoji="0" lang="en-US" sz="14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0"/>
                        </a:rPr>
                        <a:t>https://yadi.sk/i/q_PQEqdBlUXdTw</a:t>
                      </a:r>
                      <a:r>
                        <a:rPr kumimoji="0" lang="ru-RU" sz="14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«Профессии 21 века» 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kumimoji="0" lang="en-US" sz="14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1"/>
                        </a:rPr>
                        <a:t>https://yadi.sk/i/F27nyGwADmorRw</a:t>
                      </a:r>
                      <a:r>
                        <a:rPr kumimoji="0" lang="ru-RU" sz="14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в игре-викторине 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«Знатоки профессии»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Проходят оценивание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  <a:hlinkClick r:id="rId9"/>
                        </a:rPr>
                        <a:t>https://yadi.sk/i/XSyd9N47iFCJJQ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в игре-викторине 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«Знатоки профессии»</a:t>
                      </a: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251520" y="4941168"/>
            <a:ext cx="8352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Monotype Corsiva" pitchFamily="66" charset="0"/>
              </a:rPr>
              <a:t>Результат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: </a:t>
            </a: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участие в игре-викторине, презентация продуктов проектной деятельности </a:t>
            </a:r>
            <a:r>
              <a:rPr lang="ru-RU" dirty="0" smtClean="0">
                <a:solidFill>
                  <a:srgbClr val="FFFF0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endParaRPr lang="ru-RU" dirty="0">
              <a:solidFill>
                <a:srgbClr val="FFFF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12" name="Выгнутая вверх стрелка 11">
            <a:hlinkClick r:id="rId12" action="ppaction://hlinksldjump"/>
          </p:cNvPr>
          <p:cNvSpPr/>
          <p:nvPr/>
        </p:nvSpPr>
        <p:spPr>
          <a:xfrm rot="16200000">
            <a:off x="8108181" y="4107661"/>
            <a:ext cx="759522" cy="545208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https://cf.ppt-online.org/files/slide/0/0Bc7LjEa8bMHWXKAVUIxpmzyCfhwTZdkuSgJDR/slide-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2127" cy="687762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52863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35396" y="-1151"/>
            <a:ext cx="81369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n>
                  <a:solidFill>
                    <a:srgbClr val="C00000"/>
                  </a:solidFill>
                </a:ln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ТВОРЧЕСКОЕ   НАЗВАНИЕ</a:t>
            </a:r>
            <a:endParaRPr lang="ru-RU" sz="3200" dirty="0">
              <a:ln>
                <a:solidFill>
                  <a:srgbClr val="C00000"/>
                </a:solidFill>
              </a:ln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31196" y="692696"/>
            <a:ext cx="65197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FFFF00"/>
                </a:solidFill>
                <a:latin typeface="Monotype Corsiva" pitchFamily="66" charset="0"/>
              </a:rPr>
              <a:t>«Все работы хороши, выбирай на вкус…»</a:t>
            </a:r>
            <a:endParaRPr lang="ru-RU" sz="3200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pic>
        <p:nvPicPr>
          <p:cNvPr id="9" name="Picture 4" descr="p5_sl380627009_0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484784"/>
            <a:ext cx="2446603" cy="180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2" descr="26_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1484784"/>
            <a:ext cx="2655248" cy="180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3" descr="10_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429000"/>
            <a:ext cx="2549992" cy="180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6" descr="4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192" y="3356992"/>
            <a:ext cx="2563635" cy="180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Picture 5" descr="222_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3848" y="2348880"/>
            <a:ext cx="2400000" cy="180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https://cf.ppt-online.org/files/slide/0/0Bc7LjEa8bMHWXKAVUIxpmzyCfhwTZdkuSgJDR/slide-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2127" cy="687762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52863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116632"/>
            <a:ext cx="7704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rgbClr val="C00000"/>
                  </a:solidFill>
                </a:ln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УЧЕБНО – МЕТОДИЧЕСКИЙ  ПАКЕТ</a:t>
            </a:r>
            <a:endParaRPr lang="ru-RU" dirty="0">
              <a:ln>
                <a:solidFill>
                  <a:srgbClr val="C00000"/>
                </a:solidFill>
              </a:ln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578297"/>
            <a:ext cx="849694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indent="-283464">
              <a:buFont typeface="Wingdings" pitchFamily="2" charset="2"/>
              <a:buChar char="§"/>
              <a:defRPr/>
            </a:pPr>
            <a:r>
              <a:rPr lang="ru-RU" sz="2000" b="1" dirty="0" smtClean="0">
                <a:latin typeface="Monotype Corsiva" pitchFamily="66" charset="0"/>
              </a:rPr>
              <a:t>         Методическая презентация</a:t>
            </a:r>
          </a:p>
          <a:p>
            <a:pPr marL="365760" indent="-283464">
              <a:buFont typeface="Wingdings" pitchFamily="2" charset="2"/>
              <a:buChar char="§"/>
              <a:defRPr/>
            </a:pPr>
            <a:r>
              <a:rPr lang="ru-RU" sz="2000" b="1" dirty="0" smtClean="0">
                <a:latin typeface="Monotype Corsiva" pitchFamily="66" charset="0"/>
              </a:rPr>
              <a:t>         Презентация детских исследований:</a:t>
            </a:r>
          </a:p>
          <a:p>
            <a:pPr marL="457200" indent="-457200">
              <a:buFont typeface="Wingdings 2" pitchFamily="18" charset="2"/>
              <a:buAutoNum type="arabicParenR"/>
              <a:defRPr/>
            </a:pPr>
            <a:r>
              <a:rPr lang="ru-RU" sz="2000" dirty="0" smtClean="0">
                <a:latin typeface="Monotype Corsiva" pitchFamily="66" charset="0"/>
              </a:rPr>
              <a:t>Профессии долгожители  - </a:t>
            </a:r>
            <a:r>
              <a:rPr lang="en-US" sz="2000" dirty="0">
                <a:latin typeface="Monotype Corsiva" panose="03010101010201010101" pitchFamily="66" charset="0"/>
                <a:cs typeface="Times New Roman" panose="02020603050405020304" pitchFamily="18" charset="0"/>
                <a:hlinkClick r:id="rId3"/>
              </a:rPr>
              <a:t>https://yadi.sk/i/F27nyGwADmorRw</a:t>
            </a:r>
            <a:r>
              <a:rPr lang="ru-RU" sz="20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</a:p>
          <a:p>
            <a:pPr marL="457200" indent="-457200" fontAlgn="auto">
              <a:spcAft>
                <a:spcPts val="0"/>
              </a:spcAft>
              <a:buFont typeface="Wingdings 2" pitchFamily="18" charset="2"/>
              <a:buAutoNum type="arabicParenR" startAt="2"/>
              <a:defRPr/>
            </a:pPr>
            <a:r>
              <a:rPr lang="ru-RU" sz="2000" dirty="0" smtClean="0">
                <a:latin typeface="Monotype Corsiva" pitchFamily="66" charset="0"/>
              </a:rPr>
              <a:t>Профессии 21 века - </a:t>
            </a:r>
            <a:r>
              <a:rPr lang="en-US" sz="2000" dirty="0">
                <a:latin typeface="Monotype Corsiva" panose="03010101010201010101" pitchFamily="66" charset="0"/>
                <a:cs typeface="Times New Roman" panose="02020603050405020304" pitchFamily="18" charset="0"/>
                <a:hlinkClick r:id="rId3"/>
              </a:rPr>
              <a:t>https://yadi.sk/i/F27nyGwADmorRw</a:t>
            </a:r>
            <a:r>
              <a:rPr lang="ru-RU" sz="20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endParaRPr lang="ru-RU" sz="2000" dirty="0" smtClean="0">
              <a:latin typeface="Monotype Corsiva" pitchFamily="66" charset="0"/>
            </a:endParaRPr>
          </a:p>
          <a:p>
            <a:pPr marL="457200" indent="-45720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000" b="1" dirty="0" smtClean="0">
                <a:latin typeface="Monotype Corsiva" pitchFamily="66" charset="0"/>
              </a:rPr>
              <a:t>        Методические материалы:</a:t>
            </a:r>
          </a:p>
          <a:p>
            <a:pPr marL="457200" indent="-457200" fontAlgn="auto">
              <a:spcAft>
                <a:spcPts val="0"/>
              </a:spcAft>
              <a:buFont typeface="Wingdings 2" pitchFamily="18" charset="2"/>
              <a:buAutoNum type="arabicParenR"/>
              <a:defRPr/>
            </a:pPr>
            <a:r>
              <a:rPr lang="ru-RU" sz="2000" dirty="0" smtClean="0">
                <a:latin typeface="Monotype Corsiva" pitchFamily="66" charset="0"/>
              </a:rPr>
              <a:t>Альбом в стихах «Все профессии важны, все профессии нужны» - </a:t>
            </a:r>
            <a:r>
              <a:rPr lang="en-US" sz="2000" dirty="0">
                <a:latin typeface="Monotype Corsiva" pitchFamily="66" charset="0"/>
                <a:hlinkClick r:id="rId4"/>
              </a:rPr>
              <a:t>https://</a:t>
            </a:r>
            <a:r>
              <a:rPr lang="en-US" sz="2000" dirty="0" smtClean="0">
                <a:latin typeface="Monotype Corsiva" pitchFamily="66" charset="0"/>
                <a:hlinkClick r:id="rId4"/>
              </a:rPr>
              <a:t>yadi.sk/i/Z56hzGvQFwMJ1Q</a:t>
            </a:r>
            <a:r>
              <a:rPr lang="ru-RU" sz="2000" dirty="0" smtClean="0">
                <a:latin typeface="Monotype Corsiva" pitchFamily="66" charset="0"/>
              </a:rPr>
              <a:t> </a:t>
            </a:r>
            <a:endParaRPr lang="ru-RU" sz="2000" dirty="0" smtClean="0">
              <a:latin typeface="Monotype Corsiva" pitchFamily="66" charset="0"/>
            </a:endParaRPr>
          </a:p>
          <a:p>
            <a:pPr marL="457200" indent="-457200">
              <a:buFont typeface="Wingdings 2" pitchFamily="18" charset="2"/>
              <a:buAutoNum type="arabicParenR"/>
              <a:defRPr/>
            </a:pPr>
            <a:r>
              <a:rPr lang="ru-RU" sz="2000" dirty="0" smtClean="0">
                <a:latin typeface="Monotype Corsiva" pitchFamily="66" charset="0"/>
              </a:rPr>
              <a:t> Альбом загадок «Какие бывают профессии долгожители?» </a:t>
            </a:r>
            <a:r>
              <a:rPr lang="ru-RU" sz="2000" dirty="0" smtClean="0">
                <a:latin typeface="Monotype Corsiva" pitchFamily="66" charset="0"/>
              </a:rPr>
              <a:t>- </a:t>
            </a:r>
            <a:r>
              <a:rPr lang="en-US" sz="2000" dirty="0">
                <a:latin typeface="Monotype Corsiva" pitchFamily="66" charset="0"/>
                <a:hlinkClick r:id="rId5"/>
              </a:rPr>
              <a:t>https://</a:t>
            </a:r>
            <a:r>
              <a:rPr lang="en-US" sz="2000" dirty="0" smtClean="0">
                <a:latin typeface="Monotype Corsiva" pitchFamily="66" charset="0"/>
                <a:hlinkClick r:id="rId5"/>
              </a:rPr>
              <a:t>yadi.sk/i/0kA4Snc4XIkmQA</a:t>
            </a:r>
            <a:r>
              <a:rPr lang="ru-RU" sz="2000" dirty="0" smtClean="0">
                <a:latin typeface="Monotype Corsiva" pitchFamily="66" charset="0"/>
              </a:rPr>
              <a:t> </a:t>
            </a:r>
            <a:endParaRPr lang="ru-RU" sz="2000" dirty="0">
              <a:solidFill>
                <a:srgbClr val="C0000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marL="457200" indent="-457200" fontAlgn="auto">
              <a:spcAft>
                <a:spcPts val="0"/>
              </a:spcAft>
              <a:buFont typeface="Wingdings 2" pitchFamily="18" charset="2"/>
              <a:buAutoNum type="arabicParenR"/>
              <a:defRPr/>
            </a:pPr>
            <a:r>
              <a:rPr lang="ru-RU" sz="2000" dirty="0" smtClean="0">
                <a:latin typeface="Monotype Corsiva" pitchFamily="66" charset="0"/>
              </a:rPr>
              <a:t> Кроссворд «Промышленность Рыбинска» - </a:t>
            </a:r>
            <a:r>
              <a:rPr lang="en-US" sz="2000" dirty="0">
                <a:latin typeface="Monotype Corsiva" pitchFamily="66" charset="0"/>
                <a:hlinkClick r:id="rId6"/>
              </a:rPr>
              <a:t>https://</a:t>
            </a:r>
            <a:r>
              <a:rPr lang="en-US" sz="2000" dirty="0" smtClean="0">
                <a:latin typeface="Monotype Corsiva" pitchFamily="66" charset="0"/>
                <a:hlinkClick r:id="rId6"/>
              </a:rPr>
              <a:t>yadi.sk/i/wNvWelWN3tZDyw</a:t>
            </a:r>
            <a:r>
              <a:rPr lang="ru-RU" sz="2000" dirty="0" smtClean="0">
                <a:latin typeface="Monotype Corsiva" pitchFamily="66" charset="0"/>
              </a:rPr>
              <a:t> </a:t>
            </a:r>
          </a:p>
          <a:p>
            <a:pPr marL="457200" indent="-457200" fontAlgn="auto">
              <a:spcAft>
                <a:spcPts val="0"/>
              </a:spcAft>
              <a:buFont typeface="Wingdings 2" pitchFamily="18" charset="2"/>
              <a:buAutoNum type="arabicParenR"/>
              <a:defRPr/>
            </a:pPr>
            <a:r>
              <a:rPr lang="ru-RU" sz="2000" dirty="0" smtClean="0">
                <a:latin typeface="Monotype Corsiva" pitchFamily="66" charset="0"/>
              </a:rPr>
              <a:t>Лабиринт « Профессия Рыбинска» - </a:t>
            </a:r>
            <a:r>
              <a:rPr lang="en-US" sz="2000" dirty="0">
                <a:latin typeface="Monotype Corsiva" pitchFamily="66" charset="0"/>
                <a:hlinkClick r:id="rId7"/>
              </a:rPr>
              <a:t>https://yadi.sk/i/-</a:t>
            </a:r>
            <a:r>
              <a:rPr lang="en-US" sz="2000" dirty="0" smtClean="0">
                <a:latin typeface="Monotype Corsiva" pitchFamily="66" charset="0"/>
                <a:hlinkClick r:id="rId7"/>
              </a:rPr>
              <a:t>hPbHCx0HIfTOg</a:t>
            </a:r>
            <a:r>
              <a:rPr lang="ru-RU" sz="2000" dirty="0" smtClean="0">
                <a:latin typeface="Monotype Corsiva" pitchFamily="66" charset="0"/>
              </a:rPr>
              <a:t> </a:t>
            </a:r>
          </a:p>
          <a:p>
            <a:pPr marL="457200" indent="-457200" fontAlgn="auto">
              <a:spcAft>
                <a:spcPts val="0"/>
              </a:spcAft>
              <a:buFont typeface="Wingdings 2" pitchFamily="18" charset="2"/>
              <a:buAutoNum type="arabicParenR"/>
              <a:defRPr/>
            </a:pPr>
            <a:r>
              <a:rPr lang="ru-RU" sz="2000" dirty="0" smtClean="0">
                <a:latin typeface="Monotype Corsiva" pitchFamily="66" charset="0"/>
              </a:rPr>
              <a:t>Лабиринт «Дорога на работу» - </a:t>
            </a:r>
            <a:r>
              <a:rPr lang="en-US" sz="2000" dirty="0">
                <a:latin typeface="Monotype Corsiva" pitchFamily="66" charset="0"/>
                <a:hlinkClick r:id="rId8"/>
              </a:rPr>
              <a:t>https://</a:t>
            </a:r>
            <a:r>
              <a:rPr lang="en-US" sz="2000" dirty="0" smtClean="0">
                <a:latin typeface="Monotype Corsiva" pitchFamily="66" charset="0"/>
                <a:hlinkClick r:id="rId8"/>
              </a:rPr>
              <a:t>yadi.sk/i/vZHnKfGZ0ds3xw</a:t>
            </a:r>
            <a:r>
              <a:rPr lang="ru-RU" sz="2000" dirty="0" smtClean="0">
                <a:latin typeface="Monotype Corsiva" pitchFamily="66" charset="0"/>
              </a:rPr>
              <a:t> </a:t>
            </a:r>
          </a:p>
          <a:p>
            <a:pPr marL="457200" indent="-457200">
              <a:buFont typeface="Wingdings 2" pitchFamily="18" charset="2"/>
              <a:buAutoNum type="arabicParenR"/>
              <a:defRPr/>
            </a:pPr>
            <a:r>
              <a:rPr lang="ru-RU" sz="2000" dirty="0" smtClean="0">
                <a:latin typeface="Monotype Corsiva" pitchFamily="66" charset="0"/>
              </a:rPr>
              <a:t>«Ребусы  о профессиях Рыбинска» - </a:t>
            </a:r>
            <a:r>
              <a:rPr lang="en-US" sz="2000" dirty="0">
                <a:latin typeface="Monotype Corsiva" pitchFamily="66" charset="0"/>
                <a:hlinkClick r:id="rId9"/>
              </a:rPr>
              <a:t>https://</a:t>
            </a:r>
            <a:r>
              <a:rPr lang="en-US" sz="2000" dirty="0" smtClean="0">
                <a:latin typeface="Monotype Corsiva" pitchFamily="66" charset="0"/>
                <a:hlinkClick r:id="rId9"/>
              </a:rPr>
              <a:t>yadi.sk/i/UUW6qG9snvB-HQ</a:t>
            </a:r>
            <a:r>
              <a:rPr lang="ru-RU" sz="2000" dirty="0" smtClean="0">
                <a:latin typeface="Monotype Corsiva" pitchFamily="66" charset="0"/>
              </a:rPr>
              <a:t> </a:t>
            </a:r>
          </a:p>
          <a:p>
            <a:pPr marL="457200" indent="-457200">
              <a:buFont typeface="Wingdings 2" pitchFamily="18" charset="2"/>
              <a:buAutoNum type="arabicParenR"/>
              <a:defRPr/>
            </a:pPr>
            <a:r>
              <a:rPr lang="ru-RU" sz="2000" dirty="0" smtClean="0">
                <a:latin typeface="Monotype Corsiva" pitchFamily="66" charset="0"/>
              </a:rPr>
              <a:t>«Ребусы о Рыбинских  предприятиях» - </a:t>
            </a:r>
            <a:r>
              <a:rPr lang="en-US" sz="2000" dirty="0">
                <a:latin typeface="Monotype Corsiva" pitchFamily="66" charset="0"/>
                <a:hlinkClick r:id="rId10"/>
              </a:rPr>
              <a:t>https://</a:t>
            </a:r>
            <a:r>
              <a:rPr lang="en-US" sz="2000" dirty="0" smtClean="0">
                <a:latin typeface="Monotype Corsiva" pitchFamily="66" charset="0"/>
                <a:hlinkClick r:id="rId10"/>
              </a:rPr>
              <a:t>yadi.sk/i/J9nZd754IN9LBg</a:t>
            </a:r>
            <a:r>
              <a:rPr lang="ru-RU" sz="2000" dirty="0" smtClean="0">
                <a:latin typeface="Monotype Corsiva" pitchFamily="66" charset="0"/>
              </a:rPr>
              <a:t> </a:t>
            </a:r>
          </a:p>
          <a:p>
            <a:pPr marL="457200" indent="-457200">
              <a:buFont typeface="Wingdings 2" pitchFamily="18" charset="2"/>
              <a:buAutoNum type="arabicParenR"/>
              <a:defRPr/>
            </a:pPr>
            <a:r>
              <a:rPr lang="ru-RU" sz="2000" dirty="0" smtClean="0">
                <a:latin typeface="Monotype Corsiva" pitchFamily="66" charset="0"/>
              </a:rPr>
              <a:t>Экскурсия по предприятиям Рыбинска - </a:t>
            </a:r>
            <a:r>
              <a:rPr lang="en-US" sz="2000" dirty="0">
                <a:latin typeface="Monotype Corsiva" pitchFamily="66" charset="0"/>
                <a:hlinkClick r:id="rId11"/>
              </a:rPr>
              <a:t>https://</a:t>
            </a:r>
            <a:r>
              <a:rPr lang="en-US" sz="2000" dirty="0" smtClean="0">
                <a:latin typeface="Monotype Corsiva" pitchFamily="66" charset="0"/>
                <a:hlinkClick r:id="rId11"/>
              </a:rPr>
              <a:t>yadi.sk/i/OUgmatV2_AbQGA</a:t>
            </a:r>
            <a:r>
              <a:rPr lang="ru-RU" sz="2000" dirty="0" smtClean="0">
                <a:latin typeface="Monotype Corsiva" pitchFamily="66" charset="0"/>
              </a:rPr>
              <a:t> </a:t>
            </a:r>
          </a:p>
          <a:p>
            <a:pPr marL="365760" indent="-283464">
              <a:buFont typeface="Wingdings" pitchFamily="2" charset="2"/>
              <a:buChar char="§"/>
              <a:defRPr/>
            </a:pPr>
            <a:endParaRPr lang="ru-RU" sz="2000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https://cf.ppt-online.org/files/slide/0/0Bc7LjEa8bMHWXKAVUIxpmzyCfhwTZdkuSgJDR/slide-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2127" cy="687762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52863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332656"/>
            <a:ext cx="799288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§"/>
              <a:defRPr/>
            </a:pPr>
            <a:r>
              <a:rPr lang="ru-RU" sz="2000" b="1" dirty="0" smtClean="0">
                <a:latin typeface="Monotype Corsiva" pitchFamily="66" charset="0"/>
              </a:rPr>
              <a:t>       Диагностика:</a:t>
            </a:r>
          </a:p>
          <a:p>
            <a:pPr marL="457200" indent="-457200">
              <a:buAutoNum type="arabicParenR"/>
              <a:defRPr/>
            </a:pPr>
            <a:r>
              <a:rPr lang="ru-RU" sz="2000" dirty="0" smtClean="0">
                <a:latin typeface="Monotype Corsiva" pitchFamily="66" charset="0"/>
              </a:rPr>
              <a:t>Приложение 1 - </a:t>
            </a:r>
            <a:r>
              <a:rPr lang="en-US" sz="2000" dirty="0">
                <a:latin typeface="Monotype Corsiva" pitchFamily="66" charset="0"/>
                <a:hlinkClick r:id="rId3"/>
              </a:rPr>
              <a:t>https://</a:t>
            </a:r>
            <a:r>
              <a:rPr lang="en-US" sz="2000" dirty="0" smtClean="0">
                <a:latin typeface="Monotype Corsiva" pitchFamily="66" charset="0"/>
                <a:hlinkClick r:id="rId3"/>
              </a:rPr>
              <a:t>yadi.sk/i/VzTPWPAdudGybw</a:t>
            </a:r>
            <a:r>
              <a:rPr lang="ru-RU" sz="2000" dirty="0" smtClean="0">
                <a:latin typeface="Monotype Corsiva" pitchFamily="66" charset="0"/>
              </a:rPr>
              <a:t> </a:t>
            </a:r>
          </a:p>
          <a:p>
            <a:pPr marL="457200" indent="-457200">
              <a:buAutoNum type="arabicParenR"/>
              <a:defRPr/>
            </a:pPr>
            <a:r>
              <a:rPr lang="ru-RU" sz="2000" dirty="0" smtClean="0">
                <a:latin typeface="Monotype Corsiva" pitchFamily="66" charset="0"/>
              </a:rPr>
              <a:t>Приложение 2 - </a:t>
            </a:r>
            <a:r>
              <a:rPr lang="en-US" sz="2000" dirty="0">
                <a:latin typeface="Monotype Corsiva" pitchFamily="66" charset="0"/>
                <a:hlinkClick r:id="rId4"/>
              </a:rPr>
              <a:t>https://</a:t>
            </a:r>
            <a:r>
              <a:rPr lang="en-US" sz="2000" dirty="0" smtClean="0">
                <a:latin typeface="Monotype Corsiva" pitchFamily="66" charset="0"/>
                <a:hlinkClick r:id="rId4"/>
              </a:rPr>
              <a:t>yadi.sk/i/3Jdm9Kq4DcW5MA</a:t>
            </a:r>
            <a:r>
              <a:rPr lang="ru-RU" sz="2000" dirty="0" smtClean="0">
                <a:latin typeface="Monotype Corsiva" pitchFamily="66" charset="0"/>
              </a:rPr>
              <a:t> </a:t>
            </a:r>
          </a:p>
          <a:p>
            <a:pPr marL="457200" indent="-457200">
              <a:buAutoNum type="arabicParenR"/>
              <a:defRPr/>
            </a:pPr>
            <a:r>
              <a:rPr lang="ru-RU" sz="2000" dirty="0" smtClean="0">
                <a:latin typeface="Monotype Corsiva" pitchFamily="66" charset="0"/>
              </a:rPr>
              <a:t>Приложение 3 - </a:t>
            </a:r>
            <a:r>
              <a:rPr lang="en-US" sz="2000" dirty="0">
                <a:latin typeface="Monotype Corsiva" pitchFamily="66" charset="0"/>
                <a:hlinkClick r:id="rId5"/>
              </a:rPr>
              <a:t>https://</a:t>
            </a:r>
            <a:r>
              <a:rPr lang="en-US" sz="2000" dirty="0" smtClean="0">
                <a:latin typeface="Monotype Corsiva" pitchFamily="66" charset="0"/>
                <a:hlinkClick r:id="rId5"/>
              </a:rPr>
              <a:t>yadi.sk/i/y8IaJ10fQRXjtQ</a:t>
            </a:r>
            <a:r>
              <a:rPr lang="ru-RU" sz="2000" dirty="0" smtClean="0">
                <a:latin typeface="Monotype Corsiva" pitchFamily="66" charset="0"/>
              </a:rPr>
              <a:t> </a:t>
            </a:r>
          </a:p>
          <a:p>
            <a:pPr marL="457200" indent="-457200">
              <a:defRPr/>
            </a:pPr>
            <a:r>
              <a:rPr lang="ru-RU" sz="2000" dirty="0" smtClean="0">
                <a:latin typeface="Monotype Corsiva" pitchFamily="66" charset="0"/>
              </a:rPr>
              <a:t>4)     Приложение 4 - </a:t>
            </a:r>
            <a:r>
              <a:rPr lang="en-US" sz="2000" dirty="0">
                <a:latin typeface="Monotype Corsiva" pitchFamily="66" charset="0"/>
                <a:hlinkClick r:id="rId6"/>
              </a:rPr>
              <a:t>https://</a:t>
            </a:r>
            <a:r>
              <a:rPr lang="en-US" sz="2000" dirty="0" smtClean="0">
                <a:latin typeface="Monotype Corsiva" pitchFamily="66" charset="0"/>
                <a:hlinkClick r:id="rId6"/>
              </a:rPr>
              <a:t>yadi.sk/i/XSyd9N47iFCJJQ</a:t>
            </a:r>
            <a:r>
              <a:rPr lang="ru-RU" sz="2000" dirty="0" smtClean="0">
                <a:latin typeface="Monotype Corsiva" pitchFamily="66" charset="0"/>
              </a:rPr>
              <a:t> </a:t>
            </a: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ru-RU" sz="2000" b="1" dirty="0" smtClean="0">
                <a:latin typeface="Monotype Corsiva" pitchFamily="66" charset="0"/>
              </a:rPr>
              <a:t>      Мультфильмы от журналиста павлина Павлика</a:t>
            </a:r>
          </a:p>
          <a:p>
            <a:pPr marL="457200" indent="-457200">
              <a:buFont typeface="Wingdings 2" pitchFamily="18" charset="2"/>
              <a:buAutoNum type="arabicParenR"/>
              <a:defRPr/>
            </a:pPr>
            <a:r>
              <a:rPr lang="ru-RU" sz="2000" dirty="0" smtClean="0">
                <a:latin typeface="Monotype Corsiva" pitchFamily="66" charset="0"/>
              </a:rPr>
              <a:t>«Автослесарь» - </a:t>
            </a:r>
            <a:r>
              <a:rPr lang="en-US" sz="2000" dirty="0">
                <a:solidFill>
                  <a:srgbClr val="C00000"/>
                </a:solidFill>
                <a:latin typeface="Monotype Corsiva" panose="03010101010201010101" pitchFamily="66" charset="0"/>
                <a:cs typeface="Times New Roman" panose="02020603050405020304" pitchFamily="18" charset="0"/>
                <a:hlinkClick r:id="rId7"/>
              </a:rPr>
              <a:t>https://yadi.sk/i/jW-0k94ZrWEQtg</a:t>
            </a:r>
            <a:r>
              <a:rPr lang="ru-RU" sz="2000" dirty="0">
                <a:solidFill>
                  <a:srgbClr val="C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endParaRPr lang="ru-RU" sz="2000" dirty="0" smtClean="0">
              <a:latin typeface="Monotype Corsiva" pitchFamily="66" charset="0"/>
            </a:endParaRPr>
          </a:p>
          <a:p>
            <a:pPr marL="457200" indent="-457200">
              <a:buFont typeface="Wingdings 2" pitchFamily="18" charset="2"/>
              <a:buAutoNum type="arabicParenR"/>
              <a:defRPr/>
            </a:pPr>
            <a:r>
              <a:rPr lang="ru-RU" sz="2000" dirty="0" smtClean="0">
                <a:latin typeface="Monotype Corsiva" pitchFamily="66" charset="0"/>
              </a:rPr>
              <a:t>«Архитектор» - </a:t>
            </a:r>
            <a:r>
              <a:rPr lang="en-US" sz="2000" dirty="0">
                <a:solidFill>
                  <a:srgbClr val="C00000"/>
                </a:solidFill>
                <a:latin typeface="Monotype Corsiva" panose="03010101010201010101" pitchFamily="66" charset="0"/>
                <a:cs typeface="Times New Roman" panose="02020603050405020304" pitchFamily="18" charset="0"/>
                <a:hlinkClick r:id="rId8"/>
              </a:rPr>
              <a:t>https://yadi.sk/i/hQzzNw2wSuzgog</a:t>
            </a:r>
            <a:r>
              <a:rPr lang="ru-RU" sz="2000" dirty="0">
                <a:solidFill>
                  <a:srgbClr val="C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endParaRPr lang="ru-RU" sz="2000" dirty="0" smtClean="0">
              <a:latin typeface="Monotype Corsiva" pitchFamily="66" charset="0"/>
            </a:endParaRPr>
          </a:p>
          <a:p>
            <a:pPr marL="457200" indent="-457200">
              <a:buFont typeface="Wingdings 2" pitchFamily="18" charset="2"/>
              <a:buAutoNum type="arabicParenR"/>
              <a:defRPr/>
            </a:pPr>
            <a:r>
              <a:rPr lang="ru-RU" sz="2000" dirty="0" smtClean="0">
                <a:latin typeface="Monotype Corsiva" pitchFamily="66" charset="0"/>
              </a:rPr>
              <a:t>«Вальцовщик» - </a:t>
            </a:r>
            <a:r>
              <a:rPr lang="en-US" sz="2000" dirty="0">
                <a:solidFill>
                  <a:srgbClr val="C00000"/>
                </a:solidFill>
                <a:latin typeface="Monotype Corsiva" panose="03010101010201010101" pitchFamily="66" charset="0"/>
                <a:cs typeface="Times New Roman" panose="02020603050405020304" pitchFamily="18" charset="0"/>
                <a:hlinkClick r:id="rId9"/>
              </a:rPr>
              <a:t>https://yadi.sk/i/6nQGqGYq-DzdMA</a:t>
            </a:r>
            <a:r>
              <a:rPr lang="ru-RU" sz="2000" dirty="0">
                <a:solidFill>
                  <a:srgbClr val="C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endParaRPr lang="ru-RU" sz="2000" dirty="0" smtClean="0">
              <a:latin typeface="Monotype Corsiva" pitchFamily="66" charset="0"/>
            </a:endParaRPr>
          </a:p>
          <a:p>
            <a:pPr marL="457200" indent="-457200">
              <a:buFont typeface="Wingdings 2" pitchFamily="18" charset="2"/>
              <a:buAutoNum type="arabicParenR"/>
              <a:defRPr/>
            </a:pPr>
            <a:r>
              <a:rPr lang="ru-RU" sz="2000" dirty="0" smtClean="0">
                <a:latin typeface="Monotype Corsiva" pitchFamily="66" charset="0"/>
              </a:rPr>
              <a:t>«Машинист крана» - </a:t>
            </a:r>
            <a:r>
              <a:rPr lang="en-US" sz="2000" dirty="0">
                <a:solidFill>
                  <a:srgbClr val="C00000"/>
                </a:solidFill>
                <a:latin typeface="Monotype Corsiva" panose="03010101010201010101" pitchFamily="66" charset="0"/>
                <a:cs typeface="Times New Roman" panose="02020603050405020304" pitchFamily="18" charset="0"/>
                <a:hlinkClick r:id="rId10"/>
              </a:rPr>
              <a:t>https://yadi.sk/i/BXZgnDErhqB8FQ</a:t>
            </a:r>
            <a:r>
              <a:rPr lang="ru-RU" sz="2000" dirty="0">
                <a:solidFill>
                  <a:srgbClr val="C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endParaRPr lang="ru-RU" sz="2000" dirty="0" smtClean="0">
              <a:latin typeface="Monotype Corsiva" pitchFamily="66" charset="0"/>
            </a:endParaRPr>
          </a:p>
          <a:p>
            <a:pPr marL="457200" indent="-457200">
              <a:buFont typeface="Wingdings 2" pitchFamily="18" charset="2"/>
              <a:buAutoNum type="arabicParenR"/>
              <a:defRPr/>
            </a:pPr>
            <a:r>
              <a:rPr lang="ru-RU" sz="2000" dirty="0" smtClean="0">
                <a:latin typeface="Monotype Corsiva" pitchFamily="66" charset="0"/>
              </a:rPr>
              <a:t>«Резчик труб» - </a:t>
            </a:r>
            <a:r>
              <a:rPr lang="en-US" sz="2000" dirty="0">
                <a:solidFill>
                  <a:srgbClr val="C00000"/>
                </a:solidFill>
                <a:latin typeface="Monotype Corsiva" panose="03010101010201010101" pitchFamily="66" charset="0"/>
                <a:cs typeface="Times New Roman" panose="02020603050405020304" pitchFamily="18" charset="0"/>
                <a:hlinkClick r:id="rId11"/>
              </a:rPr>
              <a:t>https://yadi.sk/i/nZRTKbOKfXXsBQ</a:t>
            </a:r>
            <a:r>
              <a:rPr lang="ru-RU" sz="2000" dirty="0">
                <a:solidFill>
                  <a:srgbClr val="C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endParaRPr lang="ru-RU" sz="2000" dirty="0" smtClean="0">
              <a:latin typeface="Monotype Corsiva" pitchFamily="66" charset="0"/>
            </a:endParaRPr>
          </a:p>
          <a:p>
            <a:pPr marL="457200" indent="-457200">
              <a:buFont typeface="Wingdings 2" pitchFamily="18" charset="2"/>
              <a:buAutoNum type="arabicParenR"/>
              <a:defRPr/>
            </a:pPr>
            <a:r>
              <a:rPr lang="ru-RU" sz="2000" dirty="0" smtClean="0">
                <a:latin typeface="Monotype Corsiva" pitchFamily="66" charset="0"/>
              </a:rPr>
              <a:t>«Сантехник» - </a:t>
            </a:r>
            <a:r>
              <a:rPr lang="en-US" sz="2000" dirty="0">
                <a:solidFill>
                  <a:srgbClr val="C00000"/>
                </a:solidFill>
                <a:latin typeface="Monotype Corsiva" panose="03010101010201010101" pitchFamily="66" charset="0"/>
                <a:cs typeface="Times New Roman" panose="02020603050405020304" pitchFamily="18" charset="0"/>
                <a:hlinkClick r:id="rId12"/>
              </a:rPr>
              <a:t>https://yadi.sk/i/0oG6zumqMEIZDQ</a:t>
            </a:r>
            <a:r>
              <a:rPr lang="ru-RU" sz="2000" dirty="0">
                <a:solidFill>
                  <a:srgbClr val="C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endParaRPr lang="ru-RU" sz="2000" dirty="0" smtClean="0">
              <a:latin typeface="Monotype Corsiva" pitchFamily="66" charset="0"/>
            </a:endParaRPr>
          </a:p>
          <a:p>
            <a:pPr marL="457200" indent="-457200">
              <a:buFont typeface="Wingdings 2" pitchFamily="18" charset="2"/>
              <a:buAutoNum type="arabicParenR"/>
              <a:defRPr/>
            </a:pPr>
            <a:r>
              <a:rPr lang="ru-RU" sz="2000" dirty="0" smtClean="0">
                <a:latin typeface="Monotype Corsiva" pitchFamily="66" charset="0"/>
              </a:rPr>
              <a:t>«Сварщик» - </a:t>
            </a:r>
            <a:r>
              <a:rPr lang="en-US" sz="2000" dirty="0">
                <a:solidFill>
                  <a:srgbClr val="C00000"/>
                </a:solidFill>
                <a:latin typeface="Monotype Corsiva" panose="03010101010201010101" pitchFamily="66" charset="0"/>
                <a:cs typeface="Times New Roman" panose="02020603050405020304" pitchFamily="18" charset="0"/>
                <a:hlinkClick r:id="rId13"/>
              </a:rPr>
              <a:t>https://yadi.sk/i/8c6ocow2ldB5DA</a:t>
            </a:r>
            <a:r>
              <a:rPr lang="ru-RU" sz="2000" dirty="0">
                <a:solidFill>
                  <a:srgbClr val="C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endParaRPr lang="ru-RU" sz="2000" dirty="0" smtClean="0">
              <a:latin typeface="Monotype Corsiva" pitchFamily="66" charset="0"/>
            </a:endParaRPr>
          </a:p>
          <a:p>
            <a:pPr marL="457200" indent="-457200">
              <a:buFont typeface="Wingdings 2" pitchFamily="18" charset="2"/>
              <a:buAutoNum type="arabicParenR"/>
              <a:defRPr/>
            </a:pPr>
            <a:endParaRPr lang="ru-RU" sz="2000" dirty="0" smtClean="0">
              <a:latin typeface="Monotype Corsiva" pitchFamily="66" charset="0"/>
            </a:endParaRPr>
          </a:p>
          <a:p>
            <a:pPr marL="457200" indent="-457200">
              <a:buAutoNum type="arabicParenR"/>
              <a:defRPr/>
            </a:pPr>
            <a:endParaRPr lang="ru-RU" sz="2000" dirty="0" smtClean="0">
              <a:latin typeface="Monotype Corsiva" pitchFamily="66" charset="0"/>
            </a:endParaRPr>
          </a:p>
          <a:p>
            <a:pPr marL="457200" indent="-457200">
              <a:buAutoNum type="arabicParenR"/>
              <a:defRPr/>
            </a:pPr>
            <a:endParaRPr lang="ru-RU" sz="2000" dirty="0" smtClean="0">
              <a:latin typeface="Monotype Corsiva" pitchFamily="66" charset="0"/>
            </a:endParaRPr>
          </a:p>
          <a:p>
            <a:pPr marL="457200" indent="-457200">
              <a:buFont typeface="Wingdings 2" pitchFamily="18" charset="2"/>
              <a:buAutoNum type="arabicParenR"/>
              <a:defRPr/>
            </a:pPr>
            <a:endParaRPr lang="ru-RU" sz="2000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https://cf.ppt-online.org/files/slide/0/0Bc7LjEa8bMHWXKAVUIxpmzyCfhwTZdkuSgJDR/slide-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2127" cy="687762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52863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404664"/>
            <a:ext cx="849694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defRPr/>
            </a:pPr>
            <a:r>
              <a:rPr lang="ru-RU" sz="2000" dirty="0" smtClean="0">
                <a:latin typeface="Monotype Corsiva" pitchFamily="66" charset="0"/>
              </a:rPr>
              <a:t>8)      «Электромонтёр» - </a:t>
            </a:r>
            <a:r>
              <a:rPr lang="en-US" sz="2000" dirty="0">
                <a:solidFill>
                  <a:srgbClr val="C00000"/>
                </a:solidFill>
                <a:latin typeface="Monotype Corsiva" panose="03010101010201010101" pitchFamily="66" charset="0"/>
                <a:cs typeface="Times New Roman" panose="02020603050405020304" pitchFamily="18" charset="0"/>
                <a:hlinkClick r:id="rId3"/>
              </a:rPr>
              <a:t>https://yadi.sk/i/_KdzG8kIU-fUtw</a:t>
            </a:r>
            <a:r>
              <a:rPr lang="ru-RU" sz="2000" dirty="0">
                <a:solidFill>
                  <a:srgbClr val="C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endParaRPr lang="ru-RU" sz="2000" dirty="0" smtClean="0">
              <a:latin typeface="Monotype Corsiva" pitchFamily="66" charset="0"/>
            </a:endParaRPr>
          </a:p>
          <a:p>
            <a:pPr marL="457200" indent="-457200">
              <a:defRPr/>
            </a:pPr>
            <a:r>
              <a:rPr lang="ru-RU" sz="2000" dirty="0" smtClean="0">
                <a:latin typeface="Monotype Corsiva" pitchFamily="66" charset="0"/>
              </a:rPr>
              <a:t>9)       «Логист» - </a:t>
            </a:r>
            <a:r>
              <a:rPr lang="en-US" sz="2000" dirty="0">
                <a:solidFill>
                  <a:srgbClr val="C00000"/>
                </a:solidFill>
                <a:latin typeface="Monotype Corsiva" panose="03010101010201010101" pitchFamily="66" charset="0"/>
                <a:cs typeface="Times New Roman" panose="02020603050405020304" pitchFamily="18" charset="0"/>
                <a:hlinkClick r:id="rId4"/>
              </a:rPr>
              <a:t>https://yadi.sk/i/iGFJ27w6j1-VCg</a:t>
            </a:r>
            <a:r>
              <a:rPr lang="ru-RU" sz="2000" dirty="0">
                <a:solidFill>
                  <a:srgbClr val="C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endParaRPr lang="ru-RU" sz="2000" dirty="0" smtClean="0">
              <a:latin typeface="Monotype Corsiva" pitchFamily="66" charset="0"/>
            </a:endParaRPr>
          </a:p>
          <a:p>
            <a:pPr marL="457200" indent="-457200">
              <a:defRPr/>
            </a:pPr>
            <a:r>
              <a:rPr lang="ru-RU" sz="2000" dirty="0" smtClean="0">
                <a:latin typeface="Monotype Corsiva" pitchFamily="66" charset="0"/>
              </a:rPr>
              <a:t>10)     «Менеджер» - </a:t>
            </a:r>
            <a:r>
              <a:rPr lang="en-US" sz="2000" dirty="0">
                <a:solidFill>
                  <a:srgbClr val="C00000"/>
                </a:solidFill>
                <a:latin typeface="Monotype Corsiva" panose="03010101010201010101" pitchFamily="66" charset="0"/>
                <a:cs typeface="Times New Roman" panose="02020603050405020304" pitchFamily="18" charset="0"/>
                <a:hlinkClick r:id="rId5"/>
              </a:rPr>
              <a:t>https://yadi.sk/i/dyfSVhHCnDR36w</a:t>
            </a:r>
            <a:r>
              <a:rPr lang="ru-RU" sz="2000" dirty="0">
                <a:solidFill>
                  <a:srgbClr val="C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endParaRPr lang="ru-RU" sz="2000" dirty="0" smtClean="0">
              <a:latin typeface="Monotype Corsiva" pitchFamily="66" charset="0"/>
            </a:endParaRPr>
          </a:p>
          <a:p>
            <a:pPr marL="457200" indent="-457200">
              <a:defRPr/>
            </a:pPr>
            <a:r>
              <a:rPr lang="ru-RU" sz="2000" dirty="0" smtClean="0">
                <a:latin typeface="Monotype Corsiva" pitchFamily="66" charset="0"/>
              </a:rPr>
              <a:t>11)     «Программист» - </a:t>
            </a:r>
            <a:r>
              <a:rPr lang="en-US" sz="2000" dirty="0">
                <a:solidFill>
                  <a:srgbClr val="C00000"/>
                </a:solidFill>
                <a:latin typeface="Monotype Corsiva" panose="03010101010201010101" pitchFamily="66" charset="0"/>
                <a:cs typeface="Times New Roman" panose="02020603050405020304" pitchFamily="18" charset="0"/>
                <a:hlinkClick r:id="rId6"/>
              </a:rPr>
              <a:t>https://yadi.sk/i/X6wE5PEG7wnkSw</a:t>
            </a:r>
            <a:r>
              <a:rPr lang="ru-RU" sz="2000" dirty="0">
                <a:solidFill>
                  <a:srgbClr val="C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endParaRPr lang="ru-RU" sz="2000" dirty="0" smtClean="0">
              <a:latin typeface="Monotype Corsiva" pitchFamily="66" charset="0"/>
            </a:endParaRPr>
          </a:p>
          <a:p>
            <a:pPr marL="457200" indent="-457200">
              <a:buFontTx/>
              <a:buAutoNum type="arabicParenR" startAt="12"/>
              <a:defRPr/>
            </a:pPr>
            <a:r>
              <a:rPr lang="ru-RU" sz="2000" dirty="0" smtClean="0">
                <a:latin typeface="Monotype Corsiva" pitchFamily="66" charset="0"/>
              </a:rPr>
              <a:t> «</a:t>
            </a:r>
            <a:r>
              <a:rPr lang="ru-RU" sz="2000" dirty="0" err="1" smtClean="0">
                <a:latin typeface="Monotype Corsiva" pitchFamily="66" charset="0"/>
              </a:rPr>
              <a:t>Энергоаудитор</a:t>
            </a:r>
            <a:r>
              <a:rPr lang="ru-RU" sz="2000" dirty="0" smtClean="0">
                <a:latin typeface="Monotype Corsiva" pitchFamily="66" charset="0"/>
              </a:rPr>
              <a:t>» - </a:t>
            </a:r>
            <a:r>
              <a:rPr lang="en-US" sz="2000" dirty="0">
                <a:solidFill>
                  <a:srgbClr val="C00000"/>
                </a:solidFill>
                <a:latin typeface="Monotype Corsiva" panose="03010101010201010101" pitchFamily="66" charset="0"/>
                <a:cs typeface="Times New Roman" panose="02020603050405020304" pitchFamily="18" charset="0"/>
                <a:hlinkClick r:id="rId7"/>
              </a:rPr>
              <a:t>https://yadi.sk/i/NUX4V5WlO8OVPQ</a:t>
            </a:r>
            <a:r>
              <a:rPr lang="ru-RU" sz="2000" dirty="0">
                <a:solidFill>
                  <a:srgbClr val="C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</a:p>
          <a:p>
            <a:pPr>
              <a:defRPr/>
            </a:pPr>
            <a:endParaRPr lang="ru-RU" sz="2000" dirty="0" smtClean="0">
              <a:latin typeface="Monotype Corsiva" pitchFamily="66" charset="0"/>
            </a:endParaRP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ru-RU" sz="2000" b="1" dirty="0" smtClean="0">
                <a:latin typeface="Monotype Corsiva" pitchFamily="66" charset="0"/>
              </a:rPr>
              <a:t>           Дидактические материал:</a:t>
            </a:r>
          </a:p>
          <a:p>
            <a:pPr marL="457200" indent="-457200" fontAlgn="auto">
              <a:spcAft>
                <a:spcPts val="0"/>
              </a:spcAft>
              <a:buFont typeface="Wingdings 2" pitchFamily="18" charset="2"/>
              <a:buAutoNum type="arabicParenR"/>
              <a:defRPr/>
            </a:pPr>
            <a:r>
              <a:rPr lang="ru-RU" sz="2000" dirty="0" smtClean="0">
                <a:latin typeface="Monotype Corsiva" pitchFamily="66" charset="0"/>
              </a:rPr>
              <a:t>«Кто что делает» (игра) - </a:t>
            </a:r>
            <a:r>
              <a:rPr lang="en-US" sz="2000" dirty="0">
                <a:latin typeface="Monotype Corsiva" pitchFamily="66" charset="0"/>
                <a:hlinkClick r:id="rId8"/>
              </a:rPr>
              <a:t>https://</a:t>
            </a:r>
            <a:r>
              <a:rPr lang="en-US" sz="2000" dirty="0" smtClean="0">
                <a:latin typeface="Monotype Corsiva" pitchFamily="66" charset="0"/>
                <a:hlinkClick r:id="rId8"/>
              </a:rPr>
              <a:t>yadi.sk/i/3_ZYZBMYq0R2cQ</a:t>
            </a:r>
            <a:r>
              <a:rPr lang="ru-RU" sz="2000" dirty="0" smtClean="0">
                <a:latin typeface="Monotype Corsiva" pitchFamily="66" charset="0"/>
              </a:rPr>
              <a:t> </a:t>
            </a:r>
          </a:p>
          <a:p>
            <a:pPr marL="457200" indent="-457200" fontAlgn="auto">
              <a:spcAft>
                <a:spcPts val="0"/>
              </a:spcAft>
              <a:buFont typeface="Wingdings 2" pitchFamily="18" charset="2"/>
              <a:buAutoNum type="arabicParenR"/>
              <a:defRPr/>
            </a:pPr>
            <a:r>
              <a:rPr lang="ru-RU" sz="2000" dirty="0" smtClean="0">
                <a:latin typeface="Monotype Corsiva" pitchFamily="66" charset="0"/>
              </a:rPr>
              <a:t>«Найди пару» (игра) - </a:t>
            </a:r>
            <a:r>
              <a:rPr lang="en-US" sz="2000" dirty="0">
                <a:latin typeface="Monotype Corsiva" pitchFamily="66" charset="0"/>
                <a:hlinkClick r:id="rId9"/>
              </a:rPr>
              <a:t>https://</a:t>
            </a:r>
            <a:r>
              <a:rPr lang="en-US" sz="2000" dirty="0" smtClean="0">
                <a:latin typeface="Monotype Corsiva" pitchFamily="66" charset="0"/>
                <a:hlinkClick r:id="rId9"/>
              </a:rPr>
              <a:t>yadi.sk/i/IbJyWDcrQ34PtQ</a:t>
            </a:r>
            <a:r>
              <a:rPr lang="ru-RU" sz="2000" dirty="0" smtClean="0">
                <a:latin typeface="Monotype Corsiva" pitchFamily="66" charset="0"/>
              </a:rPr>
              <a:t> </a:t>
            </a:r>
          </a:p>
          <a:p>
            <a:pPr marL="457200" indent="-457200" fontAlgn="auto">
              <a:spcAft>
                <a:spcPts val="0"/>
              </a:spcAft>
              <a:buFont typeface="Wingdings 2" pitchFamily="18" charset="2"/>
              <a:buAutoNum type="arabicParenR"/>
              <a:defRPr/>
            </a:pPr>
            <a:r>
              <a:rPr lang="ru-RU" sz="2000" dirty="0" smtClean="0">
                <a:latin typeface="Monotype Corsiva" pitchFamily="66" charset="0"/>
              </a:rPr>
              <a:t>«Профессии и инструменты» (игра) - </a:t>
            </a:r>
            <a:r>
              <a:rPr lang="en-US" sz="2000" dirty="0">
                <a:latin typeface="Monotype Corsiva" pitchFamily="66" charset="0"/>
                <a:hlinkClick r:id="rId10"/>
              </a:rPr>
              <a:t>https://</a:t>
            </a:r>
            <a:r>
              <a:rPr lang="en-US" sz="2000" dirty="0" smtClean="0">
                <a:latin typeface="Monotype Corsiva" pitchFamily="66" charset="0"/>
                <a:hlinkClick r:id="rId10"/>
              </a:rPr>
              <a:t>yadi.sk/i/we6svalQNa9VDQ</a:t>
            </a:r>
            <a:r>
              <a:rPr lang="ru-RU" sz="2000" dirty="0" smtClean="0">
                <a:latin typeface="Monotype Corsiva" pitchFamily="66" charset="0"/>
              </a:rPr>
              <a:t> </a:t>
            </a:r>
          </a:p>
          <a:p>
            <a:pPr marL="457200" indent="-457200">
              <a:buFont typeface="Wingdings 2" pitchFamily="18" charset="2"/>
              <a:buAutoNum type="arabicParenR"/>
              <a:defRPr/>
            </a:pPr>
            <a:r>
              <a:rPr lang="ru-RU" sz="2000" dirty="0" smtClean="0">
                <a:latin typeface="Monotype Corsiva" pitchFamily="66" charset="0"/>
              </a:rPr>
              <a:t> «Собери на работу» (игра) - </a:t>
            </a:r>
            <a:r>
              <a:rPr lang="en-US" sz="2000" dirty="0">
                <a:solidFill>
                  <a:srgbClr val="C00000"/>
                </a:solidFill>
                <a:latin typeface="Monotype Corsiva" panose="03010101010201010101" pitchFamily="66" charset="0"/>
                <a:cs typeface="Times New Roman" panose="02020603050405020304" pitchFamily="18" charset="0"/>
                <a:hlinkClick r:id="rId11"/>
              </a:rPr>
              <a:t>https://yadi.sk/d/bV9RTCJ-lBLjmg</a:t>
            </a:r>
            <a:r>
              <a:rPr lang="ru-RU" sz="2000" dirty="0">
                <a:solidFill>
                  <a:srgbClr val="C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</a:p>
          <a:p>
            <a:pPr marL="457200" indent="-457200" fontAlgn="auto">
              <a:spcAft>
                <a:spcPts val="0"/>
              </a:spcAft>
              <a:buFont typeface="Wingdings 2" pitchFamily="18" charset="2"/>
              <a:buAutoNum type="arabicParenR"/>
              <a:defRPr/>
            </a:pPr>
            <a:r>
              <a:rPr lang="ru-RU" sz="2000" dirty="0" smtClean="0">
                <a:latin typeface="Monotype Corsiva" pitchFamily="66" charset="0"/>
              </a:rPr>
              <a:t>«Угадай профессию» (игра) - </a:t>
            </a:r>
            <a:r>
              <a:rPr lang="en-US" sz="2000" dirty="0">
                <a:latin typeface="Monotype Corsiva" pitchFamily="66" charset="0"/>
                <a:hlinkClick r:id="rId12"/>
              </a:rPr>
              <a:t>https://</a:t>
            </a:r>
            <a:r>
              <a:rPr lang="en-US" sz="2000" dirty="0" smtClean="0">
                <a:latin typeface="Monotype Corsiva" pitchFamily="66" charset="0"/>
                <a:hlinkClick r:id="rId12"/>
              </a:rPr>
              <a:t>yadi.sk/i/kyOeokhGes1xBw</a:t>
            </a:r>
            <a:r>
              <a:rPr lang="ru-RU" sz="2000" dirty="0" smtClean="0">
                <a:latin typeface="Monotype Corsiva" pitchFamily="66" charset="0"/>
              </a:rPr>
              <a:t> </a:t>
            </a:r>
          </a:p>
          <a:p>
            <a:pPr marL="457200" indent="-457200" fontAlgn="auto">
              <a:spcAft>
                <a:spcPts val="0"/>
              </a:spcAft>
              <a:buFont typeface="Wingdings 2" pitchFamily="18" charset="2"/>
              <a:buAutoNum type="arabicParenR"/>
              <a:defRPr/>
            </a:pPr>
            <a:r>
              <a:rPr lang="ru-RU" sz="2000" dirty="0" smtClean="0">
                <a:latin typeface="Monotype Corsiva" pitchFamily="66" charset="0"/>
              </a:rPr>
              <a:t>«Что нужно для работы» (игра)  - </a:t>
            </a:r>
            <a:r>
              <a:rPr lang="en-US" sz="2000" dirty="0">
                <a:latin typeface="Monotype Corsiva" pitchFamily="66" charset="0"/>
                <a:hlinkClick r:id="rId13"/>
              </a:rPr>
              <a:t>https://</a:t>
            </a:r>
            <a:r>
              <a:rPr lang="en-US" sz="2000" dirty="0" smtClean="0">
                <a:latin typeface="Monotype Corsiva" pitchFamily="66" charset="0"/>
                <a:hlinkClick r:id="rId13"/>
              </a:rPr>
              <a:t>yadi.sk/d/unYEgRQQFd9HEw</a:t>
            </a:r>
            <a:r>
              <a:rPr lang="ru-RU" sz="2000" dirty="0" smtClean="0">
                <a:latin typeface="Monotype Corsiva" pitchFamily="66" charset="0"/>
              </a:rPr>
              <a:t> </a:t>
            </a:r>
          </a:p>
          <a:p>
            <a:pPr marL="457200" indent="-457200" fontAlgn="auto">
              <a:spcAft>
                <a:spcPts val="0"/>
              </a:spcAft>
              <a:buFont typeface="Wingdings 2" pitchFamily="18" charset="2"/>
              <a:buAutoNum type="arabicParenR"/>
              <a:defRPr/>
            </a:pPr>
            <a:r>
              <a:rPr lang="ru-RU" sz="2000" dirty="0" smtClean="0">
                <a:latin typeface="Monotype Corsiva" pitchFamily="66" charset="0"/>
              </a:rPr>
              <a:t>«Стихи о профессиях» - </a:t>
            </a:r>
            <a:r>
              <a:rPr lang="en-US" sz="2000" dirty="0">
                <a:latin typeface="Monotype Corsiva" pitchFamily="66" charset="0"/>
                <a:hlinkClick r:id="rId14"/>
              </a:rPr>
              <a:t>https://</a:t>
            </a:r>
            <a:r>
              <a:rPr lang="en-US" sz="2000" dirty="0" smtClean="0">
                <a:latin typeface="Monotype Corsiva" pitchFamily="66" charset="0"/>
                <a:hlinkClick r:id="rId14"/>
              </a:rPr>
              <a:t>yadi.sk/i/NZ_d7pmnMIIEUg</a:t>
            </a:r>
            <a:r>
              <a:rPr lang="ru-RU" sz="2000" dirty="0" smtClean="0">
                <a:latin typeface="Monotype Corsiva" pitchFamily="66" charset="0"/>
              </a:rPr>
              <a:t> </a:t>
            </a:r>
          </a:p>
          <a:p>
            <a:pPr marL="457200" indent="-457200" fontAlgn="auto">
              <a:spcAft>
                <a:spcPts val="0"/>
              </a:spcAft>
              <a:buFont typeface="Wingdings 2" pitchFamily="18" charset="2"/>
              <a:buAutoNum type="arabicParenR"/>
              <a:defRPr/>
            </a:pPr>
            <a:r>
              <a:rPr lang="ru-RU" sz="2000" dirty="0" smtClean="0">
                <a:latin typeface="Monotype Corsiva" pitchFamily="66" charset="0"/>
              </a:rPr>
              <a:t>Игра –викторина « Знатоки профессий»</a:t>
            </a:r>
          </a:p>
          <a:p>
            <a:pPr marL="457200" indent="-457200">
              <a:buFont typeface="Wingdings" pitchFamily="2" charset="2"/>
              <a:buChar char="§"/>
              <a:defRPr/>
            </a:pPr>
            <a:endParaRPr lang="ru-RU" sz="2000" dirty="0" smtClean="0">
              <a:latin typeface="Monotype Corsiva" pitchFamily="66" charset="0"/>
            </a:endParaRPr>
          </a:p>
          <a:p>
            <a:pPr marL="457200" indent="-457200">
              <a:buFont typeface="Wingdings 2" pitchFamily="18" charset="2"/>
              <a:buAutoNum type="arabicParenR"/>
              <a:defRPr/>
            </a:pPr>
            <a:endParaRPr lang="ru-RU" sz="2000" dirty="0" smtClean="0">
              <a:latin typeface="Monotype Corsiva" pitchFamily="66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https://cf.ppt-online.org/files/slide/0/0Bc7LjEa8bMHWXKAVUIxpmzyCfhwTZdkuSgJDR/slide-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2127" cy="687762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52863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476672"/>
            <a:ext cx="7200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§"/>
              <a:defRPr/>
            </a:pPr>
            <a:r>
              <a:rPr lang="ru-RU" sz="2000" b="1" dirty="0" smtClean="0">
                <a:latin typeface="Monotype Corsiva" pitchFamily="66" charset="0"/>
              </a:rPr>
              <a:t>         Материал для родителей:</a:t>
            </a:r>
          </a:p>
          <a:p>
            <a:pPr marL="457200" indent="-457200" fontAlgn="auto">
              <a:spcAft>
                <a:spcPts val="0"/>
              </a:spcAft>
              <a:buFont typeface="Wingdings 2" pitchFamily="18" charset="2"/>
              <a:buAutoNum type="arabicParenR"/>
              <a:defRPr/>
            </a:pPr>
            <a:r>
              <a:rPr lang="ru-RU" sz="2000" dirty="0" smtClean="0">
                <a:latin typeface="Monotype Corsiva" pitchFamily="66" charset="0"/>
              </a:rPr>
              <a:t>Интервью  «Расскажи о профессии»</a:t>
            </a:r>
          </a:p>
          <a:p>
            <a:pPr marL="457200" indent="-457200" fontAlgn="auto">
              <a:spcAft>
                <a:spcPts val="0"/>
              </a:spcAft>
              <a:buFont typeface="Wingdings 2" pitchFamily="18" charset="2"/>
              <a:buAutoNum type="arabicParenR"/>
              <a:defRPr/>
            </a:pPr>
            <a:r>
              <a:rPr lang="ru-RU" sz="2000" dirty="0" smtClean="0">
                <a:latin typeface="Monotype Corsiva" pitchFamily="66" charset="0"/>
              </a:rPr>
              <a:t>Анкета  «Дошкольник и профессии» - </a:t>
            </a:r>
            <a:r>
              <a:rPr lang="en-US" sz="2000" dirty="0">
                <a:latin typeface="Monotype Corsiva" pitchFamily="66" charset="0"/>
                <a:hlinkClick r:id="rId3"/>
              </a:rPr>
              <a:t>https://</a:t>
            </a:r>
            <a:r>
              <a:rPr lang="en-US" sz="2000" dirty="0" smtClean="0">
                <a:latin typeface="Monotype Corsiva" pitchFamily="66" charset="0"/>
                <a:hlinkClick r:id="rId3"/>
              </a:rPr>
              <a:t>yadi.sk/i/sD3sIzfYULdq-A</a:t>
            </a:r>
            <a:r>
              <a:rPr lang="ru-RU" sz="2000" dirty="0" smtClean="0">
                <a:latin typeface="Monotype Corsiva" pitchFamily="66" charset="0"/>
              </a:rPr>
              <a:t> </a:t>
            </a:r>
          </a:p>
          <a:p>
            <a:pPr marL="457200" indent="-457200" fontAlgn="auto">
              <a:spcAft>
                <a:spcPts val="0"/>
              </a:spcAft>
              <a:buFont typeface="Wingdings 2" pitchFamily="18" charset="2"/>
              <a:buAutoNum type="arabicParenR"/>
              <a:defRPr/>
            </a:pPr>
            <a:r>
              <a:rPr lang="ru-RU" sz="2000" dirty="0" smtClean="0">
                <a:latin typeface="Monotype Corsiva" pitchFamily="66" charset="0"/>
              </a:rPr>
              <a:t>Консультация  «Знакомство  детей с профессиями» - </a:t>
            </a:r>
            <a:r>
              <a:rPr lang="en-US" sz="2000" dirty="0">
                <a:latin typeface="Monotype Corsiva" pitchFamily="66" charset="0"/>
                <a:hlinkClick r:id="rId4"/>
              </a:rPr>
              <a:t>https://</a:t>
            </a:r>
            <a:r>
              <a:rPr lang="en-US" sz="2000" dirty="0" smtClean="0">
                <a:latin typeface="Monotype Corsiva" pitchFamily="66" charset="0"/>
                <a:hlinkClick r:id="rId4"/>
              </a:rPr>
              <a:t>yadi.sk/i/Uuj7_SUMCjwA6g</a:t>
            </a:r>
            <a:r>
              <a:rPr lang="ru-RU" sz="2000" dirty="0" smtClean="0">
                <a:latin typeface="Monotype Corsiva" pitchFamily="66" charset="0"/>
              </a:rPr>
              <a:t> 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https://cf.ppt-online.org/files/slide/0/0Bc7LjEa8bMHWXKAVUIxpmzyCfhwTZdkuSgJDR/slide-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2127" cy="687762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52863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908720"/>
            <a:ext cx="82809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n>
                  <a:solidFill>
                    <a:srgbClr val="C00000"/>
                  </a:solidFill>
                </a:ln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РАЗРАБОТЧИКИ  ПРОЕКТА</a:t>
            </a:r>
            <a:endParaRPr lang="ru-RU" sz="3200" dirty="0">
              <a:ln>
                <a:solidFill>
                  <a:srgbClr val="C00000"/>
                </a:solidFill>
              </a:ln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1700808"/>
            <a:ext cx="784887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 2" pitchFamily="18" charset="2"/>
              <a:buNone/>
            </a:pPr>
            <a:r>
              <a:rPr lang="ru-RU" sz="2800" smtClean="0">
                <a:latin typeface="Monotype Corsiva" pitchFamily="66" charset="0"/>
              </a:rPr>
              <a:t>Детский </a:t>
            </a:r>
            <a:r>
              <a:rPr lang="ru-RU" sz="2800" dirty="0" smtClean="0">
                <a:latin typeface="Monotype Corsiva" pitchFamily="66" charset="0"/>
              </a:rPr>
              <a:t>сад № 31 г. Рыбинск</a:t>
            </a:r>
          </a:p>
          <a:p>
            <a:pPr algn="ctr">
              <a:buFont typeface="Wingdings 2" pitchFamily="18" charset="2"/>
              <a:buNone/>
            </a:pPr>
            <a:endParaRPr lang="ru-RU" sz="2800" dirty="0" smtClean="0">
              <a:latin typeface="Monotype Corsiva" pitchFamily="66" charset="0"/>
            </a:endParaRPr>
          </a:p>
          <a:p>
            <a:pPr algn="ctr">
              <a:buFont typeface="Wingdings 2" pitchFamily="18" charset="2"/>
              <a:buNone/>
            </a:pPr>
            <a:r>
              <a:rPr lang="ru-RU" sz="2800" dirty="0" err="1" smtClean="0">
                <a:latin typeface="Monotype Corsiva" pitchFamily="66" charset="0"/>
              </a:rPr>
              <a:t>Капакина</a:t>
            </a:r>
            <a:r>
              <a:rPr lang="ru-RU" sz="2800" dirty="0" smtClean="0">
                <a:latin typeface="Monotype Corsiva" pitchFamily="66" charset="0"/>
              </a:rPr>
              <a:t> Екатерина Юрьевна, воспитатель</a:t>
            </a:r>
          </a:p>
          <a:p>
            <a:pPr algn="ctr">
              <a:buFont typeface="Wingdings 2" pitchFamily="18" charset="2"/>
              <a:buNone/>
            </a:pPr>
            <a:r>
              <a:rPr lang="ru-RU" sz="2800" dirty="0" smtClean="0">
                <a:latin typeface="Monotype Corsiva" pitchFamily="66" charset="0"/>
              </a:rPr>
              <a:t>Скворцова Ольга Владимировна, воспитатель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https://cf.ppt-online.org/files/slide/0/0Bc7LjEa8bMHWXKAVUIxpmzyCfhwTZdkuSgJDR/slide-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2127" cy="687762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71438"/>
            <a:ext cx="9144000" cy="52863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051720" y="620688"/>
            <a:ext cx="5254965" cy="64633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ru-RU" sz="3600" dirty="0" smtClean="0">
                <a:ln>
                  <a:solidFill>
                    <a:srgbClr val="C00000"/>
                  </a:solidFill>
                </a:ln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ТИПОЛОГИЯ  ПРОЕКТА</a:t>
            </a:r>
            <a:endParaRPr lang="ru-RU" sz="3600" dirty="0">
              <a:ln>
                <a:solidFill>
                  <a:srgbClr val="C00000"/>
                </a:solidFill>
              </a:ln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19672" y="1772816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      </a:t>
            </a:r>
            <a:r>
              <a:rPr lang="ru-RU" sz="2800" dirty="0" smtClean="0">
                <a:latin typeface="Monotype Corsiva" pitchFamily="66" charset="0"/>
              </a:rPr>
              <a:t>Групповой 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latin typeface="Monotype Corsiva" pitchFamily="66" charset="0"/>
              </a:rPr>
              <a:t>   Межпредметный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latin typeface="Monotype Corsiva" pitchFamily="66" charset="0"/>
              </a:rPr>
              <a:t>   Долгосрочный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latin typeface="Monotype Corsiva" pitchFamily="66" charset="0"/>
              </a:rPr>
              <a:t>   Информационный</a:t>
            </a:r>
            <a:endParaRPr lang="ru-RU" sz="2800" dirty="0" smtClean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https://cf.ppt-online.org/files/slide/0/0Bc7LjEa8bMHWXKAVUIxpmzyCfhwTZdkuSgJDR/slide-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2127" cy="687762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52863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475656" y="28842"/>
            <a:ext cx="6084168" cy="107721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n>
                  <a:solidFill>
                    <a:srgbClr val="C00000"/>
                  </a:solidFill>
                </a:ln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АНОТАЦИЯ   ПРОЕКТА</a:t>
            </a:r>
            <a:r>
              <a:rPr lang="ru-RU" sz="3200" dirty="0" smtClean="0"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Monotype Corsiva" pitchFamily="66" charset="0"/>
                <a:cs typeface="Times New Roman" pitchFamily="18" charset="0"/>
              </a:rPr>
            </a:br>
            <a:endParaRPr lang="ru-RU" sz="3200" dirty="0">
              <a:latin typeface="Monotype Corsiva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7307" y="462425"/>
            <a:ext cx="864399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Monotype Corsiva" pitchFamily="66" charset="0"/>
              </a:rPr>
              <a:t>	Первые  шаги к будущей профессии ребёнок делает в самом раннем детстве. Именно тогда примеряет на себя роли доктора, повара, продавца – тех профессий, которые видит ребёнок вокруг себя. Поэтому воспитатели в детском саду и родители дома должны помочь маленькому человеку соотнести свои увлечения и таланты с работой взрослых. Совместное изучение профессий способствует развитию представлений о них, об их значимости, ценности каждого труда. </a:t>
            </a:r>
          </a:p>
          <a:p>
            <a:pPr algn="just"/>
            <a:r>
              <a:rPr lang="ru-RU" sz="2800" dirty="0">
                <a:latin typeface="Monotype Corsiva" pitchFamily="66" charset="0"/>
              </a:rPr>
              <a:t>	</a:t>
            </a:r>
            <a:r>
              <a:rPr lang="ru-RU" sz="2800" dirty="0" smtClean="0">
                <a:latin typeface="Monotype Corsiva" pitchFamily="66" charset="0"/>
              </a:rPr>
              <a:t>О промышленных профессиях мало говорят, но без них никак.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https://cf.ppt-online.org/files/slide/0/0Bc7LjEa8bMHWXKAVUIxpmzyCfhwTZdkuSgJDR/slide-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2127" cy="687762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52863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 smtClean="0">
              <a:solidFill>
                <a:srgbClr val="00B0F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11960" y="548680"/>
            <a:ext cx="13179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n>
                  <a:solidFill>
                    <a:srgbClr val="C00000"/>
                  </a:solidFill>
                </a:ln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ЦЕЛЬ:</a:t>
            </a:r>
            <a:endParaRPr lang="ru-RU" sz="3200" dirty="0">
              <a:ln>
                <a:solidFill>
                  <a:srgbClr val="C00000"/>
                </a:solidFill>
              </a:ln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35696" y="1772816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dirty="0" smtClean="0">
                <a:latin typeface="Monotype Corsiva" pitchFamily="66" charset="0"/>
                <a:hlinkClick r:id="rId3" action="ppaction://hlinksldjump"/>
              </a:rPr>
              <a:t>Образовательная</a:t>
            </a:r>
            <a:endParaRPr lang="ru-RU" sz="2800" dirty="0" smtClean="0">
              <a:latin typeface="Monotype Corsiva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latin typeface="Monotype Corsiva" pitchFamily="66" charset="0"/>
                <a:hlinkClick r:id="rId4" action="ppaction://hlinksldjump"/>
              </a:rPr>
              <a:t>Развивающая</a:t>
            </a:r>
            <a:endParaRPr lang="ru-RU" sz="2800" dirty="0" smtClean="0">
              <a:latin typeface="Monotype Corsiva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latin typeface="Monotype Corsiva" pitchFamily="66" charset="0"/>
                <a:hlinkClick r:id="rId5" action="ppaction://hlinksldjump"/>
              </a:rPr>
              <a:t>Воспитательная </a:t>
            </a:r>
            <a:endParaRPr lang="ru-RU" sz="2800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https://cf.ppt-online.org/files/slide/0/0Bc7LjEa8bMHWXKAVUIxpmzyCfhwTZdkuSgJDR/slide-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2127" cy="687762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-28868"/>
            <a:ext cx="9144000" cy="52863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27896" y="332656"/>
            <a:ext cx="75087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ln>
                  <a:solidFill>
                    <a:srgbClr val="C00000"/>
                  </a:solidFill>
                </a:ln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ОБРАЗОВАТЕЛЬНАЯ  ЦЕЛЬ  И  ЗАДАЧИ:</a:t>
            </a:r>
            <a:endParaRPr lang="ru-RU" sz="3200" b="1" dirty="0">
              <a:ln>
                <a:solidFill>
                  <a:srgbClr val="C00000"/>
                </a:solidFill>
              </a:ln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6204" y="919718"/>
            <a:ext cx="892971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Monotype Corsiva" pitchFamily="66" charset="0"/>
              </a:rPr>
              <a:t>Цель: формирование у детей представлений о разных профессиях.</a:t>
            </a:r>
          </a:p>
          <a:p>
            <a:endParaRPr lang="ru-RU" sz="2800" dirty="0" smtClean="0">
              <a:latin typeface="Monotype Corsiva" pitchFamily="66" charset="0"/>
            </a:endParaRPr>
          </a:p>
          <a:p>
            <a:r>
              <a:rPr lang="ru-RU" sz="2800" dirty="0" smtClean="0">
                <a:latin typeface="Monotype Corsiva" pitchFamily="66" charset="0"/>
              </a:rPr>
              <a:t>   Задачи: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latin typeface="Monotype Corsiva" pitchFamily="66" charset="0"/>
              </a:rPr>
              <a:t> Показать значимость профессиональной деятельности взрослых для общества.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latin typeface="Monotype Corsiva" pitchFamily="66" charset="0"/>
              </a:rPr>
              <a:t>Разработать рекомендации для родителей по формированию у детей положительного отношения к труду взрослых.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latin typeface="Monotype Corsiva" pitchFamily="66" charset="0"/>
              </a:rPr>
              <a:t>Знакомить с оборудованием, инструментами, необходимыми для работы людям разных профессии.</a:t>
            </a:r>
          </a:p>
        </p:txBody>
      </p:sp>
      <p:sp>
        <p:nvSpPr>
          <p:cNvPr id="9" name="Выгнутая вверх стрелка 8">
            <a:hlinkClick r:id="rId3" action="ppaction://hlinksldjump"/>
          </p:cNvPr>
          <p:cNvSpPr/>
          <p:nvPr/>
        </p:nvSpPr>
        <p:spPr>
          <a:xfrm rot="16015227">
            <a:off x="7924737" y="4544986"/>
            <a:ext cx="782183" cy="731520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https://cf.ppt-online.org/files/slide/0/0Bc7LjEa8bMHWXKAVUIxpmzyCfhwTZdkuSgJDR/slide-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2127" cy="687762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52863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403648" y="548680"/>
            <a:ext cx="66896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n>
                  <a:solidFill>
                    <a:srgbClr val="C00000"/>
                  </a:solidFill>
                </a:ln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РАЗВИВАЮЩАЯ  ЦЕЛЬ  И  ЗАДАЧИ:</a:t>
            </a:r>
            <a:endParaRPr lang="ru-RU" sz="3200" dirty="0">
              <a:ln>
                <a:solidFill>
                  <a:srgbClr val="C00000"/>
                </a:solidFill>
              </a:ln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1196752"/>
            <a:ext cx="799288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Monotype Corsiva" pitchFamily="66" charset="0"/>
              </a:rPr>
              <a:t>Цель: развитие мышления, памяти, связной речи, коммуникативных навыков.</a:t>
            </a:r>
          </a:p>
          <a:p>
            <a:r>
              <a:rPr lang="ru-RU" sz="2800" dirty="0" smtClean="0">
                <a:latin typeface="Monotype Corsiva" pitchFamily="66" charset="0"/>
              </a:rPr>
              <a:t> </a:t>
            </a:r>
            <a:endParaRPr lang="ru-RU" sz="2800" dirty="0">
              <a:latin typeface="Monotype Corsiva" pitchFamily="66" charset="0"/>
            </a:endParaRPr>
          </a:p>
          <a:p>
            <a:r>
              <a:rPr lang="ru-RU" sz="2800" dirty="0" smtClean="0">
                <a:latin typeface="Monotype Corsiva" pitchFamily="66" charset="0"/>
              </a:rPr>
              <a:t>Задачи: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latin typeface="Monotype Corsiva" pitchFamily="66" charset="0"/>
              </a:rPr>
              <a:t> Формировать представления  о предметном мире, созданном руками человека, о роли человека в нём.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latin typeface="Monotype Corsiva" pitchFamily="66" charset="0"/>
              </a:rPr>
              <a:t>Расширять представления детей о разных видах труда взрослых.</a:t>
            </a:r>
          </a:p>
          <a:p>
            <a:pPr>
              <a:buFont typeface="Wingdings" pitchFamily="2" charset="2"/>
              <a:buChar char="Ø"/>
            </a:pPr>
            <a:endParaRPr lang="ru-RU" sz="2800" dirty="0" smtClean="0">
              <a:latin typeface="Monotype Corsiva" pitchFamily="66" charset="0"/>
            </a:endParaRPr>
          </a:p>
        </p:txBody>
      </p:sp>
      <p:sp>
        <p:nvSpPr>
          <p:cNvPr id="9" name="Выгнутая вверх стрелка 8">
            <a:hlinkClick r:id="rId3" action="ppaction://hlinksldjump"/>
          </p:cNvPr>
          <p:cNvSpPr/>
          <p:nvPr/>
        </p:nvSpPr>
        <p:spPr>
          <a:xfrm rot="16015227">
            <a:off x="7915478" y="4400305"/>
            <a:ext cx="782183" cy="731520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https://cf.ppt-online.org/files/slide/0/0Bc7LjEa8bMHWXKAVUIxpmzyCfhwTZdkuSgJDR/slide-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2127" cy="687762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52863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67779" y="548680"/>
            <a:ext cx="75007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dirty="0" smtClean="0">
                <a:ln>
                  <a:solidFill>
                    <a:srgbClr val="C00000"/>
                  </a:solidFill>
                </a:ln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ВОСПИТАТЕЛЬНАЯ  ЦЕЛЬ  И  ЗАДАЧИ:</a:t>
            </a:r>
            <a:endParaRPr lang="ru-RU" sz="3200" dirty="0">
              <a:ln>
                <a:solidFill>
                  <a:srgbClr val="C00000"/>
                </a:solidFill>
              </a:ln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1268760"/>
            <a:ext cx="799288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Monotype Corsiva" pitchFamily="66" charset="0"/>
              </a:rPr>
              <a:t>Цель: воспитание интереса к профессиям, подчеркивать значимость труда.</a:t>
            </a:r>
          </a:p>
          <a:p>
            <a:endParaRPr lang="ru-RU" sz="2800" dirty="0" smtClean="0">
              <a:latin typeface="Monotype Corsiva" pitchFamily="66" charset="0"/>
            </a:endParaRPr>
          </a:p>
          <a:p>
            <a:r>
              <a:rPr lang="ru-RU" sz="2800" dirty="0" smtClean="0">
                <a:latin typeface="Monotype Corsiva" pitchFamily="66" charset="0"/>
              </a:rPr>
              <a:t>Задачи: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latin typeface="Monotype Corsiva" pitchFamily="66" charset="0"/>
              </a:rPr>
              <a:t> Воспитывать любознательность  и поддерживать интерес к деятельности взрослых.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latin typeface="Monotype Corsiva" pitchFamily="66" charset="0"/>
              </a:rPr>
              <a:t>Способствовать формированию уважительного отношения к труду взрослых.</a:t>
            </a:r>
          </a:p>
          <a:p>
            <a:pPr>
              <a:buFont typeface="Wingdings" pitchFamily="2" charset="2"/>
              <a:buChar char="Ø"/>
            </a:pPr>
            <a:endParaRPr lang="ru-RU" sz="2800" dirty="0" smtClean="0">
              <a:latin typeface="Monotype Corsiva" pitchFamily="66" charset="0"/>
            </a:endParaRPr>
          </a:p>
          <a:p>
            <a:pPr>
              <a:buFont typeface="Wingdings" pitchFamily="2" charset="2"/>
              <a:buChar char="Ø"/>
            </a:pPr>
            <a:endParaRPr lang="ru-RU" sz="2800" dirty="0">
              <a:latin typeface="Monotype Corsiva" pitchFamily="66" charset="0"/>
            </a:endParaRPr>
          </a:p>
        </p:txBody>
      </p:sp>
      <p:sp>
        <p:nvSpPr>
          <p:cNvPr id="9" name="Выгнутая вверх стрелка 8">
            <a:hlinkClick r:id="rId3" action="ppaction://hlinksldjump"/>
          </p:cNvPr>
          <p:cNvSpPr/>
          <p:nvPr/>
        </p:nvSpPr>
        <p:spPr>
          <a:xfrm rot="16015227">
            <a:off x="7915478" y="4400305"/>
            <a:ext cx="782183" cy="731520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https://cf.ppt-online.org/files/slide/0/0Bc7LjEa8bMHWXKAVUIxpmzyCfhwTZdkuSgJDR/slide-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2127" cy="687762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52863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259632" y="332656"/>
            <a:ext cx="65882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n>
                  <a:solidFill>
                    <a:srgbClr val="C00000"/>
                  </a:solidFill>
                </a:ln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ОСНОВОПОЛАГАЮЩИЙ  ВОПРОС</a:t>
            </a:r>
            <a:br>
              <a:rPr lang="ru-RU" sz="3200" b="1" dirty="0" smtClean="0">
                <a:ln>
                  <a:solidFill>
                    <a:srgbClr val="C00000"/>
                  </a:solidFill>
                </a:ln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</a:br>
            <a:endParaRPr lang="ru-RU" sz="3200" dirty="0">
              <a:ln>
                <a:solidFill>
                  <a:srgbClr val="C00000"/>
                </a:solidFill>
              </a:ln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99592" y="1916832"/>
            <a:ext cx="788725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dirty="0" smtClean="0">
                <a:latin typeface="Monotype Corsiva" pitchFamily="66" charset="0"/>
              </a:rPr>
              <a:t>Какую профессию я бы выбрал для себя ?</a:t>
            </a:r>
            <a:endParaRPr lang="ru-RU" sz="6000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1119</TotalTime>
  <Words>2476</Words>
  <Application>Microsoft Office PowerPoint</Application>
  <PresentationFormat>Экран (4:3)</PresentationFormat>
  <Paragraphs>357</Paragraphs>
  <Slides>24</Slides>
  <Notes>0</Notes>
  <HiddenSlides>10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159</cp:revision>
  <dcterms:created xsi:type="dcterms:W3CDTF">2019-02-23T16:37:24Z</dcterms:created>
  <dcterms:modified xsi:type="dcterms:W3CDTF">2020-10-19T10:11:24Z</dcterms:modified>
</cp:coreProperties>
</file>