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6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F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D435F-B616-4EDB-82F7-201A0B974BE9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054E0-7745-4595-BDBC-653BB669BD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084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E17F-7ADE-4F6B-BE1C-2DAD3EC9B4C4}" type="datetime1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9A-2D68-4816-8A6B-31530CC18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635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CB742-0C20-486F-9F0C-356515A5AD47}" type="datetime1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9A-2D68-4816-8A6B-31530CC18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078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24A3-99D9-4CB2-8F6D-337B638F362A}" type="datetime1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9A-2D68-4816-8A6B-31530CC18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741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C411-03BB-4E25-B133-5465EEFC8E3B}" type="datetime1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9A-2D68-4816-8A6B-31530CC18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338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270E-0476-41B2-BAEC-4209F7B1A9CC}" type="datetime1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9A-2D68-4816-8A6B-31530CC18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857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4A3E-4F1B-4C6D-B936-19F055D1CACF}" type="datetime1">
              <a:rPr lang="ru-RU" smtClean="0"/>
              <a:t>23.06.2021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9A-2D68-4816-8A6B-31530CC18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52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6ABA-13EE-4800-B865-0C0C04CEEBA8}" type="datetime1">
              <a:rPr lang="ru-RU" smtClean="0"/>
              <a:t>23.06.2021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9A-2D68-4816-8A6B-31530CC18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645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FC4D-49F9-45F0-84F5-8598B6F6D36C}" type="datetime1">
              <a:rPr lang="ru-RU" smtClean="0"/>
              <a:t>23.06.2021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9A-2D68-4816-8A6B-31530CC18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729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235B-5ED0-4E29-9B0B-8F8176957351}" type="datetime1">
              <a:rPr lang="ru-RU" smtClean="0"/>
              <a:t>23.06.2021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9A-2D68-4816-8A6B-31530CC18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34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846A0-28FF-4418-8273-9D3BC1D20AAF}" type="datetime1">
              <a:rPr lang="ru-RU" smtClean="0"/>
              <a:t>23.06.2021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9A-2D68-4816-8A6B-31530CC18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882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2939C-356C-46DC-BA8C-A37DA1D8B673}" type="datetime1">
              <a:rPr lang="ru-RU" smtClean="0"/>
              <a:t>23.06.2021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9A-2D68-4816-8A6B-31530CC18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626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21B01-5CD1-4E88-98C0-29375AC202E7}" type="datetime1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FB49A-2D68-4816-8A6B-31530CC18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68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dou31@rybadm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Picture 2" descr="https://i.photographers.ua/thumbnails/pictures/12075/800ximg_9292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67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Капля 3"/>
          <p:cNvSpPr/>
          <p:nvPr/>
        </p:nvSpPr>
        <p:spPr>
          <a:xfrm>
            <a:off x="1115616" y="332656"/>
            <a:ext cx="7056784" cy="576064"/>
          </a:xfrm>
          <a:prstGeom prst="teardrop">
            <a:avLst>
              <a:gd name="adj" fmla="val 107705"/>
            </a:avLst>
          </a:prstGeom>
          <a:solidFill>
            <a:schemeClr val="bg1">
              <a:lumMod val="8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учреждение детский сад № 31</a:t>
            </a:r>
            <a:endParaRPr lang="ru-RU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Капля 5"/>
          <p:cNvSpPr/>
          <p:nvPr/>
        </p:nvSpPr>
        <p:spPr>
          <a:xfrm>
            <a:off x="1115616" y="1844824"/>
            <a:ext cx="6359557" cy="2592288"/>
          </a:xfrm>
          <a:prstGeom prst="teardrop">
            <a:avLst>
              <a:gd name="adj" fmla="val 117589"/>
            </a:avLst>
          </a:prstGeom>
          <a:solidFill>
            <a:schemeClr val="bg1">
              <a:lumMod val="8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Ореховая викторина для родителей и педагогов</a:t>
            </a:r>
          </a:p>
          <a:p>
            <a:pPr algn="ctr"/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(к празднику Ореховый Спас)</a:t>
            </a:r>
          </a:p>
          <a:p>
            <a:pPr algn="ctr"/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Капля 6"/>
          <p:cNvSpPr/>
          <p:nvPr/>
        </p:nvSpPr>
        <p:spPr>
          <a:xfrm>
            <a:off x="6444208" y="4172514"/>
            <a:ext cx="2520280" cy="1152128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воспитатель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Сивцова Мария Александровна</a:t>
            </a:r>
            <a:endParaRPr lang="ru-RU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Капля 7"/>
          <p:cNvSpPr/>
          <p:nvPr/>
        </p:nvSpPr>
        <p:spPr>
          <a:xfrm>
            <a:off x="827584" y="6224742"/>
            <a:ext cx="2417688" cy="504056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Рыбинск 2021</a:t>
            </a:r>
            <a:endParaRPr lang="ru-RU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523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Picture 2" descr="https://i.photographers.ua/thumbnails/pictures/12075/800ximg_9292h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67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Капля 5"/>
          <p:cNvSpPr/>
          <p:nvPr/>
        </p:nvSpPr>
        <p:spPr>
          <a:xfrm>
            <a:off x="467543" y="260648"/>
            <a:ext cx="8372667" cy="936104"/>
          </a:xfrm>
          <a:prstGeom prst="teardrop">
            <a:avLst>
              <a:gd name="adj" fmla="val 102545"/>
            </a:avLst>
          </a:prstGeom>
          <a:solidFill>
            <a:schemeClr val="bg1">
              <a:lumMod val="8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какого ореха есть русское название «царский орех»?</a:t>
            </a:r>
            <a:endParaRPr lang="ru-RU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Капля 6"/>
          <p:cNvSpPr/>
          <p:nvPr/>
        </p:nvSpPr>
        <p:spPr>
          <a:xfrm>
            <a:off x="6485645" y="1306486"/>
            <a:ext cx="1944216" cy="1728192"/>
          </a:xfrm>
          <a:prstGeom prst="teardrop">
            <a:avLst>
              <a:gd name="adj" fmla="val 47032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Грецкий орех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Капля 7"/>
          <p:cNvSpPr/>
          <p:nvPr/>
        </p:nvSpPr>
        <p:spPr>
          <a:xfrm>
            <a:off x="6667145" y="3501008"/>
            <a:ext cx="1944216" cy="1728192"/>
          </a:xfrm>
          <a:prstGeom prst="teardrop">
            <a:avLst>
              <a:gd name="adj" fmla="val 48859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Фундук 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Капля 8"/>
          <p:cNvSpPr/>
          <p:nvPr/>
        </p:nvSpPr>
        <p:spPr>
          <a:xfrm>
            <a:off x="824618" y="3425300"/>
            <a:ext cx="1944216" cy="1728192"/>
          </a:xfrm>
          <a:prstGeom prst="teardrop">
            <a:avLst>
              <a:gd name="adj" fmla="val 47032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Арахис 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Капля 9"/>
          <p:cNvSpPr/>
          <p:nvPr/>
        </p:nvSpPr>
        <p:spPr>
          <a:xfrm>
            <a:off x="824618" y="1484784"/>
            <a:ext cx="2016224" cy="1728192"/>
          </a:xfrm>
          <a:prstGeom prst="teardrop">
            <a:avLst>
              <a:gd name="adj" fmla="val 43379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Кокос 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77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Picture 2" descr="https://i.photographers.ua/thumbnails/pictures/12075/800ximg_9292h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67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Капля 5"/>
          <p:cNvSpPr/>
          <p:nvPr/>
        </p:nvSpPr>
        <p:spPr>
          <a:xfrm>
            <a:off x="467543" y="260648"/>
            <a:ext cx="8372667" cy="936104"/>
          </a:xfrm>
          <a:prstGeom prst="teardrop">
            <a:avLst>
              <a:gd name="adj" fmla="val 102545"/>
            </a:avLst>
          </a:prstGeom>
          <a:solidFill>
            <a:schemeClr val="bg1">
              <a:lumMod val="8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Орехового Спаса есть ещё одно название, какое?</a:t>
            </a:r>
            <a:endParaRPr lang="ru-RU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Капля 6"/>
          <p:cNvSpPr/>
          <p:nvPr/>
        </p:nvSpPr>
        <p:spPr>
          <a:xfrm>
            <a:off x="1043608" y="1412776"/>
            <a:ext cx="1944216" cy="1728192"/>
          </a:xfrm>
          <a:prstGeom prst="teardrop">
            <a:avLst>
              <a:gd name="adj" fmla="val 47032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 на полотне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Капля 7"/>
          <p:cNvSpPr/>
          <p:nvPr/>
        </p:nvSpPr>
        <p:spPr>
          <a:xfrm>
            <a:off x="6667145" y="3501008"/>
            <a:ext cx="1944216" cy="1728192"/>
          </a:xfrm>
          <a:prstGeom prst="teardrop">
            <a:avLst>
              <a:gd name="adj" fmla="val 48859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 на сене 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Капля 8"/>
          <p:cNvSpPr/>
          <p:nvPr/>
        </p:nvSpPr>
        <p:spPr>
          <a:xfrm>
            <a:off x="824618" y="3425300"/>
            <a:ext cx="1944216" cy="1728192"/>
          </a:xfrm>
          <a:prstGeom prst="teardrop">
            <a:avLst>
              <a:gd name="adj" fmla="val 47032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 на зеркале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Капля 9"/>
          <p:cNvSpPr/>
          <p:nvPr/>
        </p:nvSpPr>
        <p:spPr>
          <a:xfrm>
            <a:off x="6584288" y="1412776"/>
            <a:ext cx="2016224" cy="1728192"/>
          </a:xfrm>
          <a:prstGeom prst="teardrop">
            <a:avLst>
              <a:gd name="adj" fmla="val 43379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 на свече 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08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Picture 2" descr="https://i.photographers.ua/thumbnails/pictures/12075/800ximg_9292h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67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Капля 5"/>
          <p:cNvSpPr/>
          <p:nvPr/>
        </p:nvSpPr>
        <p:spPr>
          <a:xfrm>
            <a:off x="467543" y="260648"/>
            <a:ext cx="8372667" cy="936104"/>
          </a:xfrm>
          <a:prstGeom prst="teardrop">
            <a:avLst>
              <a:gd name="adj" fmla="val 102545"/>
            </a:avLst>
          </a:prstGeom>
          <a:solidFill>
            <a:schemeClr val="bg1">
              <a:lumMod val="8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Колыбелькой для какой сказочной героини была ореховая скорлупка?</a:t>
            </a:r>
            <a:endParaRPr lang="ru-RU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Капля 6"/>
          <p:cNvSpPr/>
          <p:nvPr/>
        </p:nvSpPr>
        <p:spPr>
          <a:xfrm>
            <a:off x="6516216" y="3459824"/>
            <a:ext cx="2232248" cy="1728192"/>
          </a:xfrm>
          <a:prstGeom prst="teardrop">
            <a:avLst>
              <a:gd name="adj" fmla="val 47032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Дюймовочки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Капля 7"/>
          <p:cNvSpPr/>
          <p:nvPr/>
        </p:nvSpPr>
        <p:spPr>
          <a:xfrm>
            <a:off x="611560" y="1442613"/>
            <a:ext cx="1944216" cy="1728192"/>
          </a:xfrm>
          <a:prstGeom prst="teardrop">
            <a:avLst>
              <a:gd name="adj" fmla="val 48859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Мальвины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Капля 8"/>
          <p:cNvSpPr/>
          <p:nvPr/>
        </p:nvSpPr>
        <p:spPr>
          <a:xfrm>
            <a:off x="824618" y="3425300"/>
            <a:ext cx="1944216" cy="1728192"/>
          </a:xfrm>
          <a:prstGeom prst="teardrop">
            <a:avLst>
              <a:gd name="adj" fmla="val 47032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Золушки</a:t>
            </a:r>
          </a:p>
        </p:txBody>
      </p:sp>
      <p:sp>
        <p:nvSpPr>
          <p:cNvPr id="10" name="Капля 9"/>
          <p:cNvSpPr/>
          <p:nvPr/>
        </p:nvSpPr>
        <p:spPr>
          <a:xfrm>
            <a:off x="6584288" y="1412776"/>
            <a:ext cx="2164176" cy="1728192"/>
          </a:xfrm>
          <a:prstGeom prst="teardrop">
            <a:avLst>
              <a:gd name="adj" fmla="val 43379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Крошечки-</a:t>
            </a:r>
            <a:r>
              <a:rPr lang="ru-RU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Хаврошечки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41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Picture 2" descr="https://i.photographers.ua/thumbnails/pictures/12075/800ximg_9292h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67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Капля 5"/>
          <p:cNvSpPr/>
          <p:nvPr/>
        </p:nvSpPr>
        <p:spPr>
          <a:xfrm>
            <a:off x="467543" y="260648"/>
            <a:ext cx="8372667" cy="1152128"/>
          </a:xfrm>
          <a:prstGeom prst="teardrop">
            <a:avLst>
              <a:gd name="adj" fmla="val 102545"/>
            </a:avLst>
          </a:prstGeom>
          <a:solidFill>
            <a:schemeClr val="bg1">
              <a:lumMod val="8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представляли собой ядрышки орехов, которые грызла белочка из сказки А.С. Пушкина «Сказка о царе </a:t>
            </a:r>
            <a:r>
              <a:rPr lang="ru-RU" sz="2000" b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Салтане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»?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Капля 6"/>
          <p:cNvSpPr/>
          <p:nvPr/>
        </p:nvSpPr>
        <p:spPr>
          <a:xfrm>
            <a:off x="755576" y="3501008"/>
            <a:ext cx="1944216" cy="1728192"/>
          </a:xfrm>
          <a:prstGeom prst="teardrop">
            <a:avLst>
              <a:gd name="adj" fmla="val 47032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Изумруды 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Капля 7"/>
          <p:cNvSpPr/>
          <p:nvPr/>
        </p:nvSpPr>
        <p:spPr>
          <a:xfrm>
            <a:off x="6667145" y="3501008"/>
            <a:ext cx="1944216" cy="1728192"/>
          </a:xfrm>
          <a:prstGeom prst="teardrop">
            <a:avLst>
              <a:gd name="adj" fmla="val 48859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Сапфиры 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Капля 8"/>
          <p:cNvSpPr/>
          <p:nvPr/>
        </p:nvSpPr>
        <p:spPr>
          <a:xfrm>
            <a:off x="899592" y="1591562"/>
            <a:ext cx="2160240" cy="1728192"/>
          </a:xfrm>
          <a:prstGeom prst="teardrop">
            <a:avLst>
              <a:gd name="adj" fmla="val 47032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Жемчужины 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Капля 9"/>
          <p:cNvSpPr/>
          <p:nvPr/>
        </p:nvSpPr>
        <p:spPr>
          <a:xfrm>
            <a:off x="6584288" y="1412776"/>
            <a:ext cx="2016224" cy="1728192"/>
          </a:xfrm>
          <a:prstGeom prst="teardrop">
            <a:avLst>
              <a:gd name="adj" fmla="val 43379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Рубины 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73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Picture 2" descr="https://i.photographers.ua/thumbnails/pictures/12075/800ximg_9292h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67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Капля 5"/>
          <p:cNvSpPr/>
          <p:nvPr/>
        </p:nvSpPr>
        <p:spPr>
          <a:xfrm>
            <a:off x="467543" y="260648"/>
            <a:ext cx="8372667" cy="1152128"/>
          </a:xfrm>
          <a:prstGeom prst="teardrop">
            <a:avLst>
              <a:gd name="adj" fmla="val 102545"/>
            </a:avLst>
          </a:prstGeom>
          <a:solidFill>
            <a:schemeClr val="bg1">
              <a:lumMod val="8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какой области РФ находится город Орехово-Зуево?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Капля 6"/>
          <p:cNvSpPr/>
          <p:nvPr/>
        </p:nvSpPr>
        <p:spPr>
          <a:xfrm>
            <a:off x="6551728" y="3501008"/>
            <a:ext cx="2124728" cy="1728192"/>
          </a:xfrm>
          <a:prstGeom prst="teardrop">
            <a:avLst>
              <a:gd name="adj" fmla="val 47032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Московской </a:t>
            </a:r>
          </a:p>
        </p:txBody>
      </p:sp>
      <p:sp>
        <p:nvSpPr>
          <p:cNvPr id="8" name="Капля 7"/>
          <p:cNvSpPr/>
          <p:nvPr/>
        </p:nvSpPr>
        <p:spPr>
          <a:xfrm>
            <a:off x="827584" y="3573016"/>
            <a:ext cx="1800200" cy="1728192"/>
          </a:xfrm>
          <a:prstGeom prst="teardrop">
            <a:avLst>
              <a:gd name="adj" fmla="val 48859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Ленинградской </a:t>
            </a:r>
          </a:p>
        </p:txBody>
      </p:sp>
      <p:sp>
        <p:nvSpPr>
          <p:cNvPr id="9" name="Капля 8"/>
          <p:cNvSpPr/>
          <p:nvPr/>
        </p:nvSpPr>
        <p:spPr>
          <a:xfrm>
            <a:off x="899592" y="1591562"/>
            <a:ext cx="2160240" cy="1728192"/>
          </a:xfrm>
          <a:prstGeom prst="teardrop">
            <a:avLst>
              <a:gd name="adj" fmla="val 47032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Смоленской </a:t>
            </a:r>
          </a:p>
        </p:txBody>
      </p:sp>
      <p:sp>
        <p:nvSpPr>
          <p:cNvPr id="10" name="Капля 9"/>
          <p:cNvSpPr/>
          <p:nvPr/>
        </p:nvSpPr>
        <p:spPr>
          <a:xfrm>
            <a:off x="6584288" y="1412776"/>
            <a:ext cx="1804136" cy="1728192"/>
          </a:xfrm>
          <a:prstGeom prst="teardrop">
            <a:avLst>
              <a:gd name="adj" fmla="val 43379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Свердловской </a:t>
            </a:r>
          </a:p>
        </p:txBody>
      </p:sp>
    </p:spTree>
    <p:extLst>
      <p:ext uri="{BB962C8B-B14F-4D97-AF65-F5344CB8AC3E}">
        <p14:creationId xmlns:p14="http://schemas.microsoft.com/office/powerpoint/2010/main" val="2287915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Picture 2" descr="https://i.photographers.ua/thumbnails/pictures/12075/800ximg_9292h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67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Капля 5"/>
          <p:cNvSpPr/>
          <p:nvPr/>
        </p:nvSpPr>
        <p:spPr>
          <a:xfrm>
            <a:off x="467543" y="260648"/>
            <a:ext cx="8372667" cy="1152128"/>
          </a:xfrm>
          <a:prstGeom prst="teardrop">
            <a:avLst>
              <a:gd name="adj" fmla="val 102545"/>
            </a:avLst>
          </a:prstGeom>
          <a:solidFill>
            <a:schemeClr val="bg1">
              <a:lumMod val="8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Какое практическое применение нашёл князь </a:t>
            </a:r>
            <a:r>
              <a:rPr lang="ru-RU" sz="2000" b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Гвидон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золотой скорлупе от орехов?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Капля 6"/>
          <p:cNvSpPr/>
          <p:nvPr/>
        </p:nvSpPr>
        <p:spPr>
          <a:xfrm>
            <a:off x="6740637" y="1462342"/>
            <a:ext cx="1944216" cy="1728192"/>
          </a:xfrm>
          <a:prstGeom prst="teardrop">
            <a:avLst>
              <a:gd name="adj" fmla="val 47032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Монеты</a:t>
            </a:r>
          </a:p>
        </p:txBody>
      </p:sp>
      <p:sp>
        <p:nvSpPr>
          <p:cNvPr id="8" name="Капля 7"/>
          <p:cNvSpPr/>
          <p:nvPr/>
        </p:nvSpPr>
        <p:spPr>
          <a:xfrm>
            <a:off x="6667145" y="3501008"/>
            <a:ext cx="1944216" cy="1728192"/>
          </a:xfrm>
          <a:prstGeom prst="teardrop">
            <a:avLst>
              <a:gd name="adj" fmla="val 48859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Стоматология </a:t>
            </a:r>
          </a:p>
        </p:txBody>
      </p:sp>
      <p:sp>
        <p:nvSpPr>
          <p:cNvPr id="9" name="Капля 8"/>
          <p:cNvSpPr/>
          <p:nvPr/>
        </p:nvSpPr>
        <p:spPr>
          <a:xfrm>
            <a:off x="899592" y="1591562"/>
            <a:ext cx="2160240" cy="1728192"/>
          </a:xfrm>
          <a:prstGeom prst="teardrop">
            <a:avLst>
              <a:gd name="adj" fmla="val 47032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Золотой запас княжества </a:t>
            </a:r>
          </a:p>
        </p:txBody>
      </p:sp>
      <p:sp>
        <p:nvSpPr>
          <p:cNvPr id="10" name="Капля 9"/>
          <p:cNvSpPr/>
          <p:nvPr/>
        </p:nvSpPr>
        <p:spPr>
          <a:xfrm>
            <a:off x="683568" y="3717032"/>
            <a:ext cx="2016224" cy="1728192"/>
          </a:xfrm>
          <a:prstGeom prst="teardrop">
            <a:avLst>
              <a:gd name="adj" fmla="val 43379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Ювелирное искусство </a:t>
            </a:r>
          </a:p>
        </p:txBody>
      </p:sp>
    </p:spTree>
    <p:extLst>
      <p:ext uri="{BB962C8B-B14F-4D97-AF65-F5344CB8AC3E}">
        <p14:creationId xmlns:p14="http://schemas.microsoft.com/office/powerpoint/2010/main" val="199447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Picture 2" descr="https://i.photographers.ua/thumbnails/pictures/12075/800ximg_9292h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67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Капля 5"/>
          <p:cNvSpPr/>
          <p:nvPr/>
        </p:nvSpPr>
        <p:spPr>
          <a:xfrm>
            <a:off x="467543" y="260648"/>
            <a:ext cx="8372667" cy="1152128"/>
          </a:xfrm>
          <a:prstGeom prst="teardrop">
            <a:avLst>
              <a:gd name="adj" fmla="val 102545"/>
            </a:avLst>
          </a:prstGeom>
          <a:solidFill>
            <a:schemeClr val="bg1">
              <a:lumMod val="8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каком городе Ленинградской области находится знаменитая крепость «Орешек»?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Капля 6"/>
          <p:cNvSpPr/>
          <p:nvPr/>
        </p:nvSpPr>
        <p:spPr>
          <a:xfrm>
            <a:off x="6528058" y="3675856"/>
            <a:ext cx="1944216" cy="1728192"/>
          </a:xfrm>
          <a:prstGeom prst="teardrop">
            <a:avLst>
              <a:gd name="adj" fmla="val 47032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Шлиссельбург</a:t>
            </a:r>
          </a:p>
        </p:txBody>
      </p:sp>
      <p:sp>
        <p:nvSpPr>
          <p:cNvPr id="8" name="Капля 7"/>
          <p:cNvSpPr/>
          <p:nvPr/>
        </p:nvSpPr>
        <p:spPr>
          <a:xfrm>
            <a:off x="6516216" y="1700808"/>
            <a:ext cx="1944216" cy="1728192"/>
          </a:xfrm>
          <a:prstGeom prst="teardrop">
            <a:avLst>
              <a:gd name="adj" fmla="val 48859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Выборг</a:t>
            </a:r>
          </a:p>
        </p:txBody>
      </p:sp>
      <p:sp>
        <p:nvSpPr>
          <p:cNvPr id="9" name="Капля 8"/>
          <p:cNvSpPr/>
          <p:nvPr/>
        </p:nvSpPr>
        <p:spPr>
          <a:xfrm>
            <a:off x="899592" y="1591562"/>
            <a:ext cx="2160240" cy="1728192"/>
          </a:xfrm>
          <a:prstGeom prst="teardrop">
            <a:avLst>
              <a:gd name="adj" fmla="val 47032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Волхов</a:t>
            </a:r>
          </a:p>
        </p:txBody>
      </p:sp>
      <p:sp>
        <p:nvSpPr>
          <p:cNvPr id="10" name="Капля 9"/>
          <p:cNvSpPr/>
          <p:nvPr/>
        </p:nvSpPr>
        <p:spPr>
          <a:xfrm>
            <a:off x="683568" y="3717032"/>
            <a:ext cx="2016224" cy="1728192"/>
          </a:xfrm>
          <a:prstGeom prst="teardrop">
            <a:avLst>
              <a:gd name="adj" fmla="val 43379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Гатчина</a:t>
            </a:r>
          </a:p>
        </p:txBody>
      </p:sp>
    </p:spTree>
    <p:extLst>
      <p:ext uri="{BB962C8B-B14F-4D97-AF65-F5344CB8AC3E}">
        <p14:creationId xmlns:p14="http://schemas.microsoft.com/office/powerpoint/2010/main" val="276907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Picture 2" descr="https://i.photographers.ua/thumbnails/pictures/12075/800ximg_9292h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67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Капля 5"/>
          <p:cNvSpPr/>
          <p:nvPr/>
        </p:nvSpPr>
        <p:spPr>
          <a:xfrm>
            <a:off x="467543" y="260648"/>
            <a:ext cx="8372667" cy="1152128"/>
          </a:xfrm>
          <a:prstGeom prst="teardrop">
            <a:avLst>
              <a:gd name="adj" fmla="val 102545"/>
            </a:avLst>
          </a:prstGeom>
          <a:solidFill>
            <a:schemeClr val="bg1">
              <a:lumMod val="8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 орех называют еще «земляным орехом»?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Капля 6"/>
          <p:cNvSpPr/>
          <p:nvPr/>
        </p:nvSpPr>
        <p:spPr>
          <a:xfrm>
            <a:off x="683568" y="1703027"/>
            <a:ext cx="1944216" cy="1728192"/>
          </a:xfrm>
          <a:prstGeom prst="teardrop">
            <a:avLst>
              <a:gd name="adj" fmla="val 47032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Арахис</a:t>
            </a:r>
          </a:p>
        </p:txBody>
      </p:sp>
      <p:sp>
        <p:nvSpPr>
          <p:cNvPr id="8" name="Капля 7"/>
          <p:cNvSpPr/>
          <p:nvPr/>
        </p:nvSpPr>
        <p:spPr>
          <a:xfrm>
            <a:off x="6516216" y="1700808"/>
            <a:ext cx="1944216" cy="1728192"/>
          </a:xfrm>
          <a:prstGeom prst="teardrop">
            <a:avLst>
              <a:gd name="adj" fmla="val 48859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Фисташки 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Капля 8"/>
          <p:cNvSpPr/>
          <p:nvPr/>
        </p:nvSpPr>
        <p:spPr>
          <a:xfrm>
            <a:off x="6516216" y="3789040"/>
            <a:ext cx="2160240" cy="1728192"/>
          </a:xfrm>
          <a:prstGeom prst="teardrop">
            <a:avLst>
              <a:gd name="adj" fmla="val 47032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Кешью 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Капля 9"/>
          <p:cNvSpPr/>
          <p:nvPr/>
        </p:nvSpPr>
        <p:spPr>
          <a:xfrm>
            <a:off x="683568" y="3717032"/>
            <a:ext cx="2016224" cy="1728192"/>
          </a:xfrm>
          <a:prstGeom prst="teardrop">
            <a:avLst>
              <a:gd name="adj" fmla="val 43379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Фундук</a:t>
            </a:r>
          </a:p>
        </p:txBody>
      </p:sp>
    </p:spTree>
    <p:extLst>
      <p:ext uri="{BB962C8B-B14F-4D97-AF65-F5344CB8AC3E}">
        <p14:creationId xmlns:p14="http://schemas.microsoft.com/office/powerpoint/2010/main" val="94342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Picture 2" descr="https://i.photographers.ua/thumbnails/pictures/12075/800ximg_9292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67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Капля 5"/>
          <p:cNvSpPr/>
          <p:nvPr/>
        </p:nvSpPr>
        <p:spPr>
          <a:xfrm>
            <a:off x="1259632" y="260648"/>
            <a:ext cx="6258943" cy="936104"/>
          </a:xfrm>
          <a:prstGeom prst="teardrop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Молодцы!!!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80053" y="1268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Приглашаем Вас к сотрудничеству!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49476" y="2411760"/>
            <a:ext cx="8229600" cy="348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учреждение детский сад № 31</a:t>
            </a:r>
          </a:p>
          <a:p>
            <a:pPr>
              <a:defRPr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152900 Ярославская область, город Рыбинск, улица Блюхера, дом 11 а, телефон 8 (4855) 26-24-87,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dou31@rybadm.ru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452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https://i.photographers.ua/thumbnails/pictures/12075/800ximg_9292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67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Капля 5"/>
          <p:cNvSpPr/>
          <p:nvPr/>
        </p:nvSpPr>
        <p:spPr>
          <a:xfrm>
            <a:off x="251520" y="692696"/>
            <a:ext cx="8186226" cy="4392488"/>
          </a:xfrm>
          <a:prstGeom prst="teardrop">
            <a:avLst>
              <a:gd name="adj" fmla="val 116139"/>
            </a:avLst>
          </a:prstGeom>
          <a:solidFill>
            <a:schemeClr val="bg1">
              <a:lumMod val="8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800" dirty="0" smtClean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викторины: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работы детского сада и семьи в области духовно-нравственного воспитания. Закрепление знаний о летнем православном празднике – Ореховый Спас.</a:t>
            </a:r>
          </a:p>
          <a:p>
            <a:pPr algn="just"/>
            <a:endParaRPr lang="ru-RU" sz="20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 викторины: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включить презентацию. Прочитать вопрос и выбрать правильный ответ. Если ответ неправильный, орех исчезнет.</a:t>
            </a:r>
          </a:p>
          <a:p>
            <a:pPr algn="just"/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52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Picture 2" descr="https://i.photographers.ua/thumbnails/pictures/12075/800ximg_9292h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67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Капля 5"/>
          <p:cNvSpPr/>
          <p:nvPr/>
        </p:nvSpPr>
        <p:spPr>
          <a:xfrm>
            <a:off x="467543" y="260648"/>
            <a:ext cx="8372667" cy="936104"/>
          </a:xfrm>
          <a:prstGeom prst="teardrop">
            <a:avLst>
              <a:gd name="adj" fmla="val 102545"/>
            </a:avLst>
          </a:prstGeom>
          <a:solidFill>
            <a:schemeClr val="bg1">
              <a:lumMod val="8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Каким по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счёту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Спасом является Ореховый Спас?</a:t>
            </a:r>
            <a:endParaRPr lang="ru-RU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Капля 6"/>
          <p:cNvSpPr/>
          <p:nvPr/>
        </p:nvSpPr>
        <p:spPr>
          <a:xfrm>
            <a:off x="323528" y="3573016"/>
            <a:ext cx="1944216" cy="1728192"/>
          </a:xfrm>
          <a:prstGeom prst="teardrop">
            <a:avLst>
              <a:gd name="adj" fmla="val 47032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Третьим</a:t>
            </a:r>
          </a:p>
        </p:txBody>
      </p:sp>
      <p:sp>
        <p:nvSpPr>
          <p:cNvPr id="8" name="Капля 7"/>
          <p:cNvSpPr/>
          <p:nvPr/>
        </p:nvSpPr>
        <p:spPr>
          <a:xfrm>
            <a:off x="6660232" y="3597926"/>
            <a:ext cx="1944216" cy="1728192"/>
          </a:xfrm>
          <a:prstGeom prst="teardrop">
            <a:avLst>
              <a:gd name="adj" fmla="val 48859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Вторым 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Капля 8"/>
          <p:cNvSpPr/>
          <p:nvPr/>
        </p:nvSpPr>
        <p:spPr>
          <a:xfrm>
            <a:off x="899592" y="1605371"/>
            <a:ext cx="1944216" cy="1728192"/>
          </a:xfrm>
          <a:prstGeom prst="teardrop">
            <a:avLst>
              <a:gd name="adj" fmla="val 47032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Первым 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Капля 9"/>
          <p:cNvSpPr/>
          <p:nvPr/>
        </p:nvSpPr>
        <p:spPr>
          <a:xfrm>
            <a:off x="6889098" y="1605371"/>
            <a:ext cx="1944216" cy="1728192"/>
          </a:xfrm>
          <a:prstGeom prst="teardrop">
            <a:avLst>
              <a:gd name="adj" fmla="val 43379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Четвёртым 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52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Picture 2" descr="https://i.photographers.ua/thumbnails/pictures/12075/800ximg_9292h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67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Капля 5"/>
          <p:cNvSpPr/>
          <p:nvPr/>
        </p:nvSpPr>
        <p:spPr>
          <a:xfrm>
            <a:off x="467543" y="260648"/>
            <a:ext cx="8372667" cy="936104"/>
          </a:xfrm>
          <a:prstGeom prst="teardrop">
            <a:avLst>
              <a:gd name="adj" fmla="val 102545"/>
            </a:avLst>
          </a:prstGeom>
          <a:solidFill>
            <a:schemeClr val="bg1">
              <a:lumMod val="8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называется ореховый лес в тайге?</a:t>
            </a:r>
            <a:endParaRPr lang="ru-RU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Капля 6"/>
          <p:cNvSpPr/>
          <p:nvPr/>
        </p:nvSpPr>
        <p:spPr>
          <a:xfrm>
            <a:off x="6660232" y="3501008"/>
            <a:ext cx="1944216" cy="1728192"/>
          </a:xfrm>
          <a:prstGeom prst="teardrop">
            <a:avLst>
              <a:gd name="adj" fmla="val 47032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Кедровник</a:t>
            </a:r>
          </a:p>
        </p:txBody>
      </p:sp>
      <p:sp>
        <p:nvSpPr>
          <p:cNvPr id="8" name="Капля 7"/>
          <p:cNvSpPr/>
          <p:nvPr/>
        </p:nvSpPr>
        <p:spPr>
          <a:xfrm>
            <a:off x="467543" y="3429000"/>
            <a:ext cx="1944216" cy="1728192"/>
          </a:xfrm>
          <a:prstGeom prst="teardrop">
            <a:avLst>
              <a:gd name="adj" fmla="val 48859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Пихтач  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Капля 8"/>
          <p:cNvSpPr/>
          <p:nvPr/>
        </p:nvSpPr>
        <p:spPr>
          <a:xfrm>
            <a:off x="899592" y="1605371"/>
            <a:ext cx="1944216" cy="1728192"/>
          </a:xfrm>
          <a:prstGeom prst="teardrop">
            <a:avLst>
              <a:gd name="adj" fmla="val 47032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Ельник  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Капля 9"/>
          <p:cNvSpPr/>
          <p:nvPr/>
        </p:nvSpPr>
        <p:spPr>
          <a:xfrm>
            <a:off x="6889098" y="1605371"/>
            <a:ext cx="1944216" cy="1728192"/>
          </a:xfrm>
          <a:prstGeom prst="teardrop">
            <a:avLst>
              <a:gd name="adj" fmla="val 43379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Березняк </a:t>
            </a:r>
          </a:p>
        </p:txBody>
      </p:sp>
    </p:spTree>
    <p:extLst>
      <p:ext uri="{BB962C8B-B14F-4D97-AF65-F5344CB8AC3E}">
        <p14:creationId xmlns:p14="http://schemas.microsoft.com/office/powerpoint/2010/main" val="353922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Picture 2" descr="https://i.photographers.ua/thumbnails/pictures/12075/800ximg_9292h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67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Капля 5"/>
          <p:cNvSpPr/>
          <p:nvPr/>
        </p:nvSpPr>
        <p:spPr>
          <a:xfrm>
            <a:off x="467543" y="260648"/>
            <a:ext cx="8372667" cy="936104"/>
          </a:xfrm>
          <a:prstGeom prst="teardrop">
            <a:avLst>
              <a:gd name="adj" fmla="val 102545"/>
            </a:avLst>
          </a:prstGeom>
          <a:solidFill>
            <a:schemeClr val="bg1">
              <a:lumMod val="8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 пост заканчивается к Ореховому Спасу?</a:t>
            </a:r>
            <a:endParaRPr lang="ru-RU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Капля 6"/>
          <p:cNvSpPr/>
          <p:nvPr/>
        </p:nvSpPr>
        <p:spPr>
          <a:xfrm>
            <a:off x="6579338" y="1340768"/>
            <a:ext cx="1944216" cy="1728192"/>
          </a:xfrm>
          <a:prstGeom prst="teardrop">
            <a:avLst>
              <a:gd name="adj" fmla="val 47032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Успенский пост</a:t>
            </a:r>
          </a:p>
        </p:txBody>
      </p:sp>
      <p:sp>
        <p:nvSpPr>
          <p:cNvPr id="8" name="Капля 7"/>
          <p:cNvSpPr/>
          <p:nvPr/>
        </p:nvSpPr>
        <p:spPr>
          <a:xfrm>
            <a:off x="467543" y="3429000"/>
            <a:ext cx="1944216" cy="1728192"/>
          </a:xfrm>
          <a:prstGeom prst="teardrop">
            <a:avLst>
              <a:gd name="adj" fmla="val 48859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Петров пост  </a:t>
            </a:r>
          </a:p>
        </p:txBody>
      </p:sp>
      <p:sp>
        <p:nvSpPr>
          <p:cNvPr id="9" name="Капля 8"/>
          <p:cNvSpPr/>
          <p:nvPr/>
        </p:nvSpPr>
        <p:spPr>
          <a:xfrm>
            <a:off x="6588224" y="3452928"/>
            <a:ext cx="1944216" cy="1728192"/>
          </a:xfrm>
          <a:prstGeom prst="teardrop">
            <a:avLst>
              <a:gd name="adj" fmla="val 47032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Великий пост  </a:t>
            </a:r>
          </a:p>
        </p:txBody>
      </p:sp>
      <p:sp>
        <p:nvSpPr>
          <p:cNvPr id="10" name="Капля 9"/>
          <p:cNvSpPr/>
          <p:nvPr/>
        </p:nvSpPr>
        <p:spPr>
          <a:xfrm>
            <a:off x="899592" y="1484784"/>
            <a:ext cx="1944216" cy="1728192"/>
          </a:xfrm>
          <a:prstGeom prst="teardrop">
            <a:avLst>
              <a:gd name="adj" fmla="val 43379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Рождественский пост </a:t>
            </a:r>
          </a:p>
        </p:txBody>
      </p:sp>
    </p:spTree>
    <p:extLst>
      <p:ext uri="{BB962C8B-B14F-4D97-AF65-F5344CB8AC3E}">
        <p14:creationId xmlns:p14="http://schemas.microsoft.com/office/powerpoint/2010/main" val="119659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Picture 2" descr="https://i.photographers.ua/thumbnails/pictures/12075/800ximg_9292h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67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Капля 5"/>
          <p:cNvSpPr/>
          <p:nvPr/>
        </p:nvSpPr>
        <p:spPr>
          <a:xfrm>
            <a:off x="467543" y="260648"/>
            <a:ext cx="8372667" cy="936104"/>
          </a:xfrm>
          <a:prstGeom prst="teardrop">
            <a:avLst>
              <a:gd name="adj" fmla="val 102545"/>
            </a:avLst>
          </a:prstGeom>
          <a:solidFill>
            <a:schemeClr val="bg1">
              <a:lumMod val="8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называется жидкость, содержащаяся внутри кокосового ореха?</a:t>
            </a:r>
            <a:endParaRPr lang="ru-RU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Капля 6"/>
          <p:cNvSpPr/>
          <p:nvPr/>
        </p:nvSpPr>
        <p:spPr>
          <a:xfrm>
            <a:off x="6480212" y="3501008"/>
            <a:ext cx="1944216" cy="1728192"/>
          </a:xfrm>
          <a:prstGeom prst="teardrop">
            <a:avLst>
              <a:gd name="adj" fmla="val 47032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Молоко 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Капля 7"/>
          <p:cNvSpPr/>
          <p:nvPr/>
        </p:nvSpPr>
        <p:spPr>
          <a:xfrm>
            <a:off x="467543" y="3429000"/>
            <a:ext cx="1944216" cy="1728192"/>
          </a:xfrm>
          <a:prstGeom prst="teardrop">
            <a:avLst>
              <a:gd name="adj" fmla="val 48859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Кефир 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Капля 8"/>
          <p:cNvSpPr/>
          <p:nvPr/>
        </p:nvSpPr>
        <p:spPr>
          <a:xfrm>
            <a:off x="6660232" y="1412776"/>
            <a:ext cx="1944216" cy="1728192"/>
          </a:xfrm>
          <a:prstGeom prst="teardrop">
            <a:avLst>
              <a:gd name="adj" fmla="val 47032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Кисель 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Капля 9"/>
          <p:cNvSpPr/>
          <p:nvPr/>
        </p:nvSpPr>
        <p:spPr>
          <a:xfrm>
            <a:off x="899592" y="1484784"/>
            <a:ext cx="1944216" cy="1728192"/>
          </a:xfrm>
          <a:prstGeom prst="teardrop">
            <a:avLst>
              <a:gd name="adj" fmla="val 43379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Какао 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72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Picture 2" descr="https://i.photographers.ua/thumbnails/pictures/12075/800ximg_9292h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67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Капля 5"/>
          <p:cNvSpPr/>
          <p:nvPr/>
        </p:nvSpPr>
        <p:spPr>
          <a:xfrm>
            <a:off x="467543" y="260648"/>
            <a:ext cx="8372667" cy="936104"/>
          </a:xfrm>
          <a:prstGeom prst="teardrop">
            <a:avLst>
              <a:gd name="adj" fmla="val 102545"/>
            </a:avLst>
          </a:prstGeom>
          <a:solidFill>
            <a:schemeClr val="bg1">
              <a:lumMod val="8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Орехового Спаса есть другое название, какое?</a:t>
            </a:r>
            <a:endParaRPr lang="ru-RU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Капля 6"/>
          <p:cNvSpPr/>
          <p:nvPr/>
        </p:nvSpPr>
        <p:spPr>
          <a:xfrm>
            <a:off x="611560" y="3501008"/>
            <a:ext cx="1944216" cy="1728192"/>
          </a:xfrm>
          <a:prstGeom prst="teardrop">
            <a:avLst>
              <a:gd name="adj" fmla="val 47032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Хлебный Спас 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Капля 7"/>
          <p:cNvSpPr/>
          <p:nvPr/>
        </p:nvSpPr>
        <p:spPr>
          <a:xfrm>
            <a:off x="6667145" y="3501008"/>
            <a:ext cx="1944216" cy="1728192"/>
          </a:xfrm>
          <a:prstGeom prst="teardrop">
            <a:avLst>
              <a:gd name="adj" fmla="val 48859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Маковый Спас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Капля 8"/>
          <p:cNvSpPr/>
          <p:nvPr/>
        </p:nvSpPr>
        <p:spPr>
          <a:xfrm>
            <a:off x="6660232" y="1412776"/>
            <a:ext cx="1944216" cy="1728192"/>
          </a:xfrm>
          <a:prstGeom prst="teardrop">
            <a:avLst>
              <a:gd name="adj" fmla="val 47032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Липовый Спас 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Капля 9"/>
          <p:cNvSpPr/>
          <p:nvPr/>
        </p:nvSpPr>
        <p:spPr>
          <a:xfrm>
            <a:off x="899592" y="1484784"/>
            <a:ext cx="1944216" cy="1728192"/>
          </a:xfrm>
          <a:prstGeom prst="teardrop">
            <a:avLst>
              <a:gd name="adj" fmla="val 43379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Ржаной Спас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83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Picture 2" descr="https://i.photographers.ua/thumbnails/pictures/12075/800ximg_9292h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67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Капля 5"/>
          <p:cNvSpPr/>
          <p:nvPr/>
        </p:nvSpPr>
        <p:spPr>
          <a:xfrm>
            <a:off x="467543" y="260648"/>
            <a:ext cx="8372667" cy="936104"/>
          </a:xfrm>
          <a:prstGeom prst="teardrop">
            <a:avLst>
              <a:gd name="adj" fmla="val 102545"/>
            </a:avLst>
          </a:prstGeom>
          <a:solidFill>
            <a:schemeClr val="bg1">
              <a:lumMod val="8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Разновидность какого из этих орехов называют фундуком?</a:t>
            </a:r>
            <a:endParaRPr lang="ru-RU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Капля 6"/>
          <p:cNvSpPr/>
          <p:nvPr/>
        </p:nvSpPr>
        <p:spPr>
          <a:xfrm>
            <a:off x="6516216" y="1196752"/>
            <a:ext cx="1944216" cy="1728192"/>
          </a:xfrm>
          <a:prstGeom prst="teardrop">
            <a:avLst>
              <a:gd name="adj" fmla="val 47032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Лесного 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Капля 7"/>
          <p:cNvSpPr/>
          <p:nvPr/>
        </p:nvSpPr>
        <p:spPr>
          <a:xfrm>
            <a:off x="6667145" y="3501008"/>
            <a:ext cx="1944216" cy="1728192"/>
          </a:xfrm>
          <a:prstGeom prst="teardrop">
            <a:avLst>
              <a:gd name="adj" fmla="val 48859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Кедрового 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Капля 8"/>
          <p:cNvSpPr/>
          <p:nvPr/>
        </p:nvSpPr>
        <p:spPr>
          <a:xfrm>
            <a:off x="539552" y="3408537"/>
            <a:ext cx="1944216" cy="1728192"/>
          </a:xfrm>
          <a:prstGeom prst="teardrop">
            <a:avLst>
              <a:gd name="adj" fmla="val 47032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Грецкого 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Капля 9"/>
          <p:cNvSpPr/>
          <p:nvPr/>
        </p:nvSpPr>
        <p:spPr>
          <a:xfrm>
            <a:off x="827584" y="1484784"/>
            <a:ext cx="2016224" cy="1728192"/>
          </a:xfrm>
          <a:prstGeom prst="teardrop">
            <a:avLst>
              <a:gd name="adj" fmla="val 43379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Мускатного 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56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Picture 2" descr="https://i.photographers.ua/thumbnails/pictures/12075/800ximg_9292h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67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Капля 5"/>
          <p:cNvSpPr/>
          <p:nvPr/>
        </p:nvSpPr>
        <p:spPr>
          <a:xfrm>
            <a:off x="467543" y="260648"/>
            <a:ext cx="8372667" cy="936104"/>
          </a:xfrm>
          <a:prstGeom prst="teardrop">
            <a:avLst>
              <a:gd name="adj" fmla="val 102545"/>
            </a:avLst>
          </a:prstGeom>
          <a:solidFill>
            <a:schemeClr val="bg1">
              <a:lumMod val="8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Откуда взялось название Холщовый Спас?</a:t>
            </a:r>
            <a:endParaRPr lang="ru-RU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Капля 6"/>
          <p:cNvSpPr/>
          <p:nvPr/>
        </p:nvSpPr>
        <p:spPr>
          <a:xfrm>
            <a:off x="467543" y="3501008"/>
            <a:ext cx="1944216" cy="1728192"/>
          </a:xfrm>
          <a:prstGeom prst="teardrop">
            <a:avLst>
              <a:gd name="adj" fmla="val 47032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Проходили ярмарки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Капля 7"/>
          <p:cNvSpPr/>
          <p:nvPr/>
        </p:nvSpPr>
        <p:spPr>
          <a:xfrm>
            <a:off x="6667145" y="3501008"/>
            <a:ext cx="1944216" cy="1728192"/>
          </a:xfrm>
          <a:prstGeom prst="teardrop">
            <a:avLst>
              <a:gd name="adj" fmla="val 48859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Шили сарафаны 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Капля 8"/>
          <p:cNvSpPr/>
          <p:nvPr/>
        </p:nvSpPr>
        <p:spPr>
          <a:xfrm>
            <a:off x="6588224" y="1449517"/>
            <a:ext cx="1944216" cy="1728192"/>
          </a:xfrm>
          <a:prstGeom prst="teardrop">
            <a:avLst>
              <a:gd name="adj" fmla="val 47032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Запасали холсты на зиму 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Капля 9"/>
          <p:cNvSpPr/>
          <p:nvPr/>
        </p:nvSpPr>
        <p:spPr>
          <a:xfrm>
            <a:off x="824618" y="1484784"/>
            <a:ext cx="2016224" cy="1728192"/>
          </a:xfrm>
          <a:prstGeom prst="teardrop">
            <a:avLst>
              <a:gd name="adj" fmla="val 43379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Стирали бельё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4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451</Words>
  <Application>Microsoft Office PowerPoint</Application>
  <PresentationFormat>Экран (4:3)</PresentationFormat>
  <Paragraphs>108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38</cp:revision>
  <dcterms:created xsi:type="dcterms:W3CDTF">2021-06-04T11:25:45Z</dcterms:created>
  <dcterms:modified xsi:type="dcterms:W3CDTF">2021-06-23T07:13:04Z</dcterms:modified>
</cp:coreProperties>
</file>